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sldIdLst>
    <p:sldId id="256" r:id="rId2"/>
    <p:sldId id="259" r:id="rId3"/>
    <p:sldId id="260" r:id="rId4"/>
    <p:sldId id="261" r:id="rId5"/>
    <p:sldId id="263" r:id="rId6"/>
    <p:sldId id="262" r:id="rId7"/>
    <p:sldId id="264" r:id="rId8"/>
    <p:sldId id="265" r:id="rId9"/>
    <p:sldId id="266" r:id="rId10"/>
    <p:sldId id="268" r:id="rId11"/>
    <p:sldId id="269" r:id="rId12"/>
    <p:sldId id="272" r:id="rId13"/>
    <p:sldId id="271" r:id="rId14"/>
    <p:sldId id="270" r:id="rId15"/>
    <p:sldId id="267" r:id="rId16"/>
    <p:sldId id="273" r:id="rId17"/>
    <p:sldId id="274" r:id="rId18"/>
    <p:sldId id="275" r:id="rId19"/>
    <p:sldId id="276" r:id="rId20"/>
    <p:sldId id="277" r:id="rId21"/>
    <p:sldId id="279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90" r:id="rId31"/>
    <p:sldId id="287" r:id="rId32"/>
    <p:sldId id="292" r:id="rId33"/>
    <p:sldId id="291" r:id="rId34"/>
    <p:sldId id="288" r:id="rId35"/>
    <p:sldId id="289" r:id="rId36"/>
    <p:sldId id="293" r:id="rId37"/>
    <p:sldId id="295" r:id="rId38"/>
    <p:sldId id="294" r:id="rId39"/>
    <p:sldId id="296" r:id="rId40"/>
    <p:sldId id="297" r:id="rId41"/>
    <p:sldId id="298" r:id="rId42"/>
    <p:sldId id="299" r:id="rId43"/>
    <p:sldId id="304" r:id="rId44"/>
    <p:sldId id="303" r:id="rId45"/>
    <p:sldId id="324" r:id="rId46"/>
    <p:sldId id="300" r:id="rId47"/>
    <p:sldId id="301" r:id="rId48"/>
    <p:sldId id="302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7" r:id="rId59"/>
    <p:sldId id="314" r:id="rId60"/>
    <p:sldId id="315" r:id="rId61"/>
    <p:sldId id="316" r:id="rId62"/>
    <p:sldId id="319" r:id="rId63"/>
    <p:sldId id="320" r:id="rId64"/>
    <p:sldId id="321" r:id="rId65"/>
    <p:sldId id="322" r:id="rId66"/>
    <p:sldId id="323" r:id="rId6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09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48B1E8-9CB5-48AF-A3B7-6E155B4C5541}" type="datetimeFigureOut">
              <a:rPr lang="de-DE" smtClean="0"/>
              <a:pPr/>
              <a:t>28.03.2018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C2C0C-2F08-4E8F-B8EE-EF3E0D45DE7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C2C0C-2F08-4E8F-B8EE-EF3E0D45DE76}" type="slidenum">
              <a:rPr lang="de-DE" smtClean="0"/>
              <a:pPr/>
              <a:t>29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7" name="Untertitel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sp>
        <p:nvSpPr>
          <p:cNvPr id="30" name="Datumsplatzhalt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01129-5D51-4D12-90BD-5981A87F1D5B}" type="datetimeFigureOut">
              <a:rPr lang="de-DE" smtClean="0"/>
              <a:pPr/>
              <a:t>28.03.2018</a:t>
            </a:fld>
            <a:endParaRPr lang="de-DE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DA184-56D4-4928-86E1-17CC320AC9E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01129-5D51-4D12-90BD-5981A87F1D5B}" type="datetimeFigureOut">
              <a:rPr lang="de-DE" smtClean="0"/>
              <a:pPr/>
              <a:t>28.03.2018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DA184-56D4-4928-86E1-17CC320AC9E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01129-5D51-4D12-90BD-5981A87F1D5B}" type="datetimeFigureOut">
              <a:rPr lang="de-DE" smtClean="0"/>
              <a:pPr/>
              <a:t>28.03.2018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DA184-56D4-4928-86E1-17CC320AC9E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01129-5D51-4D12-90BD-5981A87F1D5B}" type="datetimeFigureOut">
              <a:rPr lang="de-DE" smtClean="0"/>
              <a:pPr/>
              <a:t>28.03.2018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DA184-56D4-4928-86E1-17CC320AC9E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01129-5D51-4D12-90BD-5981A87F1D5B}" type="datetimeFigureOut">
              <a:rPr lang="de-DE" smtClean="0"/>
              <a:pPr/>
              <a:t>28.03.2018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DA184-56D4-4928-86E1-17CC320AC9E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01129-5D51-4D12-90BD-5981A87F1D5B}" type="datetimeFigureOut">
              <a:rPr lang="de-DE" smtClean="0"/>
              <a:pPr/>
              <a:t>28.03.2018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DA184-56D4-4928-86E1-17CC320AC9E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01129-5D51-4D12-90BD-5981A87F1D5B}" type="datetimeFigureOut">
              <a:rPr lang="de-DE" smtClean="0"/>
              <a:pPr/>
              <a:t>28.03.2018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DA184-56D4-4928-86E1-17CC320AC9E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01129-5D51-4D12-90BD-5981A87F1D5B}" type="datetimeFigureOut">
              <a:rPr lang="de-DE" smtClean="0"/>
              <a:pPr/>
              <a:t>28.03.2018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DA184-56D4-4928-86E1-17CC320AC9E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01129-5D51-4D12-90BD-5981A87F1D5B}" type="datetimeFigureOut">
              <a:rPr lang="de-DE" smtClean="0"/>
              <a:pPr/>
              <a:t>28.03.2018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DA184-56D4-4928-86E1-17CC320AC9E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01129-5D51-4D12-90BD-5981A87F1D5B}" type="datetimeFigureOut">
              <a:rPr lang="de-DE" smtClean="0"/>
              <a:pPr/>
              <a:t>28.03.2018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DA184-56D4-4928-86E1-17CC320AC9E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ine Ecke des Rechtecks schneiden und abrunde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htwinkliges Dreieck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01129-5D51-4D12-90BD-5981A87F1D5B}" type="datetimeFigureOut">
              <a:rPr lang="de-DE" smtClean="0"/>
              <a:pPr/>
              <a:t>28.03.2018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2EDA184-56D4-4928-86E1-17CC320AC9E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de-DE" smtClean="0"/>
              <a:t>Bild durch Klicken auf Symbol hinzufügen</a:t>
            </a:r>
            <a:endParaRPr kumimoji="0" lang="en-US" dirty="0"/>
          </a:p>
        </p:txBody>
      </p:sp>
      <p:sp>
        <p:nvSpPr>
          <p:cNvPr id="10" name="Freihand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ihand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ihand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elplatzhalt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0" name="Textplatzhalt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E501129-5D51-4D12-90BD-5981A87F1D5B}" type="datetimeFigureOut">
              <a:rPr lang="de-DE" smtClean="0"/>
              <a:pPr/>
              <a:t>28.03.2018</a:t>
            </a:fld>
            <a:endParaRPr lang="de-DE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2EDA184-56D4-4928-86E1-17CC320AC9EE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2" name="Gruppieren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ihand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ihand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552" y="836712"/>
            <a:ext cx="7851648" cy="1828800"/>
          </a:xfrm>
        </p:spPr>
        <p:txBody>
          <a:bodyPr/>
          <a:lstStyle/>
          <a:p>
            <a:r>
              <a:rPr lang="de-DE" dirty="0" smtClean="0"/>
              <a:t>Die zweite Reise in den Süden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95936" y="2780928"/>
            <a:ext cx="4392160" cy="1152128"/>
          </a:xfrm>
        </p:spPr>
        <p:txBody>
          <a:bodyPr/>
          <a:lstStyle/>
          <a:p>
            <a:r>
              <a:rPr lang="de-DE" dirty="0" smtClean="0"/>
              <a:t>Noch einmal Marokko</a:t>
            </a:r>
          </a:p>
          <a:p>
            <a:r>
              <a:rPr lang="de-DE" dirty="0" smtClean="0"/>
              <a:t>Wir verlieben uns in Spanien</a:t>
            </a:r>
            <a:endParaRPr lang="de-DE" dirty="0"/>
          </a:p>
        </p:txBody>
      </p:sp>
      <p:pic>
        <p:nvPicPr>
          <p:cNvPr id="1027" name="Picture 3" descr="F:\Eigene Bilder\Fotos privat\2018\2018.01.03 Reise nach Süden\152___02\IMG_04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348880"/>
            <a:ext cx="3648540" cy="2736304"/>
          </a:xfrm>
          <a:prstGeom prst="rect">
            <a:avLst/>
          </a:prstGeom>
          <a:noFill/>
        </p:spPr>
      </p:pic>
      <p:pic>
        <p:nvPicPr>
          <p:cNvPr id="1028" name="Picture 4" descr="F:\Eigene Bilder\Fotos privat\2018\2018.01.03 Reise nach Süden\152___02\IMG_0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933056"/>
            <a:ext cx="3528392" cy="2646197"/>
          </a:xfrm>
          <a:prstGeom prst="rect">
            <a:avLst/>
          </a:prstGeom>
          <a:noFill/>
        </p:spPr>
      </p:pic>
      <p:sp>
        <p:nvSpPr>
          <p:cNvPr id="8" name="Textfeld 7"/>
          <p:cNvSpPr txBox="1"/>
          <p:nvPr/>
        </p:nvSpPr>
        <p:spPr>
          <a:xfrm>
            <a:off x="539552" y="5445224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70 Tage vom 2. Jan. bis 13. März 2018</a:t>
            </a:r>
            <a:endParaRPr lang="de-D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endParaRPr lang="de-DE" dirty="0"/>
          </a:p>
        </p:txBody>
      </p:sp>
      <p:pic>
        <p:nvPicPr>
          <p:cNvPr id="4098" name="Picture 2" descr="F:\Eigene Bilder\Fotos privat\2018\2018.01.03 Reise nach Süden\150___01\IMG_94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13" y="17962"/>
            <a:ext cx="9120387" cy="6840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Eigene Bilder\Fotos privat\2018\2018.01.03 Reise nach Süden\150___01\IMG_94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720226" y="392341"/>
            <a:ext cx="7389440" cy="5541877"/>
          </a:xfrm>
          <a:prstGeom prst="rect">
            <a:avLst/>
          </a:prstGeom>
          <a:noFill/>
        </p:spPr>
      </p:pic>
      <p:pic>
        <p:nvPicPr>
          <p:cNvPr id="5123" name="Picture 3" descr="F:\Eigene Bilder\Fotos privat\2018\2018.01.03 Reise nach Süden\150___01\IMG_94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541929" y="857346"/>
            <a:ext cx="6858002" cy="51433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240"/>
            <a:ext cx="9121351" cy="684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1331640" y="6093296"/>
            <a:ext cx="6899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Antiker Sarkophag als Altar in St. </a:t>
            </a:r>
            <a:r>
              <a:rPr lang="de-DE" sz="2800" dirty="0" err="1" smtClean="0"/>
              <a:t>Trophime</a:t>
            </a:r>
            <a:endParaRPr lang="de-D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F:\Eigene Bilder\Fotos privat\2018\2018.01.03 Reise nach Süden\150___01\IMG_94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337" cy="6858000"/>
          </a:xfrm>
          <a:prstGeom prst="rect">
            <a:avLst/>
          </a:prstGeom>
          <a:noFill/>
        </p:spPr>
      </p:pic>
      <p:sp>
        <p:nvSpPr>
          <p:cNvPr id="8" name="Untertitel 4"/>
          <p:cNvSpPr txBox="1">
            <a:spLocks/>
          </p:cNvSpPr>
          <p:nvPr/>
        </p:nvSpPr>
        <p:spPr>
          <a:xfrm>
            <a:off x="611560" y="6225488"/>
            <a:ext cx="8071048" cy="632512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Überall die schönsten Römerspuren in dem kleinen Ort.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170" name="Picture 2" descr="C:\Users\Lieneweg\Pictures\Camera Roll\20180107_110821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64509" cy="5157192"/>
          </a:xfrm>
          <a:prstGeom prst="rect">
            <a:avLst/>
          </a:prstGeom>
          <a:noFill/>
        </p:spPr>
      </p:pic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Untertitel 4"/>
          <p:cNvSpPr txBox="1">
            <a:spLocks/>
          </p:cNvSpPr>
          <p:nvPr/>
        </p:nvSpPr>
        <p:spPr>
          <a:xfrm>
            <a:off x="683568" y="6021288"/>
            <a:ext cx="7854696" cy="576064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Das römische Amphitheater stammt von ca. 90 n. Chr.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6228184" y="1124744"/>
            <a:ext cx="2736304" cy="5497016"/>
          </a:xfrm>
        </p:spPr>
        <p:txBody>
          <a:bodyPr>
            <a:normAutofit/>
          </a:bodyPr>
          <a:lstStyle/>
          <a:p>
            <a:pPr algn="l"/>
            <a:r>
              <a:rPr lang="de-DE" dirty="0" smtClean="0"/>
              <a:t>So geht es durch Spanien. In </a:t>
            </a:r>
            <a:r>
              <a:rPr lang="de-DE" dirty="0" err="1" smtClean="0"/>
              <a:t>Tarifa</a:t>
            </a:r>
            <a:r>
              <a:rPr lang="de-DE" dirty="0" smtClean="0"/>
              <a:t> treffen wir unsere Reiseleiterin Eva vom letzten Jahr. Sie organisiert uns ein günstiges Fährticket von Algeciras nach </a:t>
            </a:r>
            <a:r>
              <a:rPr lang="de-DE" dirty="0" err="1" smtClean="0"/>
              <a:t>Tangermed</a:t>
            </a:r>
            <a:r>
              <a:rPr lang="de-DE" dirty="0" smtClean="0"/>
              <a:t>.</a:t>
            </a:r>
            <a:endParaRPr lang="de-D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96752"/>
            <a:ext cx="6011204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51520" y="6237312"/>
            <a:ext cx="4572000" cy="864096"/>
          </a:xfrm>
        </p:spPr>
        <p:txBody>
          <a:bodyPr>
            <a:normAutofit/>
          </a:bodyPr>
          <a:lstStyle/>
          <a:p>
            <a:pPr algn="l"/>
            <a:r>
              <a:rPr lang="de-DE" dirty="0" smtClean="0"/>
              <a:t>In Figueres Dalí an allen Ecken.</a:t>
            </a:r>
            <a:endParaRPr lang="de-DE" dirty="0"/>
          </a:p>
        </p:txBody>
      </p:sp>
      <p:pic>
        <p:nvPicPr>
          <p:cNvPr id="10242" name="Picture 2" descr="F:\Eigene Bilder\Fotos privat\2018\2018.01.03 Reise nach Süden\150___01\IMG_95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249572">
            <a:off x="-93806" y="1647071"/>
            <a:ext cx="4727899" cy="3545794"/>
          </a:xfrm>
          <a:prstGeom prst="rect">
            <a:avLst/>
          </a:prstGeom>
          <a:noFill/>
        </p:spPr>
      </p:pic>
      <p:pic>
        <p:nvPicPr>
          <p:cNvPr id="10243" name="Picture 3" descr="F:\Eigene Bilder\Fotos privat\2018\2018.01.03 Reise nach Süden\150___01\IMG_95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596281">
            <a:off x="4002789" y="2053128"/>
            <a:ext cx="4726094" cy="3544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Eigene Bilder\Fotos privat\2018\2018.01.03 Reise nach Süden\150___01\IMG_95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3"/>
            <a:ext cx="9144000" cy="6857747"/>
          </a:xfrm>
          <a:prstGeom prst="rect">
            <a:avLst/>
          </a:prstGeom>
          <a:noFill/>
        </p:spPr>
      </p:pic>
      <p:sp>
        <p:nvSpPr>
          <p:cNvPr id="7" name="Untertitel 4"/>
          <p:cNvSpPr txBox="1">
            <a:spLocks/>
          </p:cNvSpPr>
          <p:nvPr/>
        </p:nvSpPr>
        <p:spPr>
          <a:xfrm>
            <a:off x="179512" y="5805264"/>
            <a:ext cx="8640960" cy="1440160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Idee zum Dalí-Museum entstand 1960.</a:t>
            </a:r>
          </a:p>
          <a:p>
            <a:pPr marL="0" marR="4572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Dalí ließ sich in der Krypta unter der Glaskuppel begraben.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F:\Eigene Bilder\Fotos privat\2018\2018.01.03 Reise nach Süden\150___01\IMG_95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337" cy="6858000"/>
          </a:xfrm>
          <a:prstGeom prst="rect">
            <a:avLst/>
          </a:prstGeom>
          <a:noFill/>
        </p:spPr>
      </p:pic>
      <p:sp>
        <p:nvSpPr>
          <p:cNvPr id="7" name="Untertitel 4"/>
          <p:cNvSpPr>
            <a:spLocks noGrp="1"/>
          </p:cNvSpPr>
          <p:nvPr>
            <p:ph type="subTitle" idx="1"/>
          </p:nvPr>
        </p:nvSpPr>
        <p:spPr>
          <a:xfrm>
            <a:off x="539552" y="5661248"/>
            <a:ext cx="7854696" cy="1080120"/>
          </a:xfrm>
        </p:spPr>
        <p:txBody>
          <a:bodyPr>
            <a:normAutofit/>
          </a:bodyPr>
          <a:lstStyle/>
          <a:p>
            <a:pPr algn="l"/>
            <a:r>
              <a:rPr lang="de-DE" dirty="0" smtClean="0"/>
              <a:t>Bei Tarragona stießen wir überrascht unterwegs wieder auf Römerspuren: Pont del </a:t>
            </a:r>
            <a:r>
              <a:rPr lang="de-DE" dirty="0" err="1" smtClean="0"/>
              <a:t>Diable</a:t>
            </a:r>
            <a:r>
              <a:rPr lang="de-DE" dirty="0" smtClean="0"/>
              <a:t>, Teufelsbrücke.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Eigene Bilder\Fotos privat\2018\2018.01.03 Reise nach Süden\150___01\IMG_9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337" cy="6858000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4067944" y="4901580"/>
            <a:ext cx="4860032" cy="3912840"/>
          </a:xfrm>
        </p:spPr>
        <p:txBody>
          <a:bodyPr>
            <a:normAutofit/>
          </a:bodyPr>
          <a:lstStyle/>
          <a:p>
            <a:pPr algn="l"/>
            <a:r>
              <a:rPr lang="de-DE" dirty="0" err="1" smtClean="0"/>
              <a:t>Deltebre</a:t>
            </a:r>
            <a:r>
              <a:rPr lang="de-DE" dirty="0" smtClean="0"/>
              <a:t> im Ebro-Delta besteht aus zwei Ortsteilen, die durch diese geniale Brücke miteinander verbunden sind. </a:t>
            </a:r>
            <a:endParaRPr lang="de-DE" dirty="0"/>
          </a:p>
        </p:txBody>
      </p:sp>
      <p:pic>
        <p:nvPicPr>
          <p:cNvPr id="13315" name="Picture 3" descr="F:\Eigene Bilder\Fotos privat\2018\2018.01.03 Reise nach Süden\150___01\IMG_95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39187"/>
            <a:ext cx="3491879" cy="2618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12560" cy="6945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>
          <a:xfrm>
            <a:off x="251520" y="2132856"/>
            <a:ext cx="2952328" cy="3312368"/>
          </a:xfrm>
        </p:spPr>
        <p:txBody>
          <a:bodyPr/>
          <a:lstStyle/>
          <a:p>
            <a:pPr algn="l"/>
            <a:r>
              <a:rPr lang="de-DE" dirty="0" err="1" smtClean="0"/>
              <a:t>Dreieinhalbtausend</a:t>
            </a:r>
            <a:r>
              <a:rPr lang="de-DE" dirty="0" smtClean="0"/>
              <a:t> Kilometer nach Süden, um etwas Sonne zu tanken.</a:t>
            </a:r>
          </a:p>
          <a:p>
            <a:pPr algn="l"/>
            <a:r>
              <a:rPr lang="de-DE" dirty="0" smtClean="0"/>
              <a:t>Und jede Menge</a:t>
            </a:r>
          </a:p>
          <a:p>
            <a:pPr algn="l"/>
            <a:r>
              <a:rPr lang="de-DE" dirty="0" smtClean="0"/>
              <a:t>Natur und Kultur.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Eigene Bilder\Fotos privat\2018\2018.01.03 Reise nach Süden\150___01\IMG_95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339" cy="6858000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179512" y="5301208"/>
            <a:ext cx="4104456" cy="2592288"/>
          </a:xfrm>
        </p:spPr>
        <p:txBody>
          <a:bodyPr>
            <a:normAutofit/>
          </a:bodyPr>
          <a:lstStyle/>
          <a:p>
            <a:pPr algn="l"/>
            <a:r>
              <a:rPr lang="de-DE" dirty="0" smtClean="0"/>
              <a:t>Im kleinen </a:t>
            </a:r>
            <a:r>
              <a:rPr lang="de-DE" dirty="0" err="1" smtClean="0"/>
              <a:t>Guadix</a:t>
            </a:r>
            <a:r>
              <a:rPr lang="de-DE" dirty="0" smtClean="0"/>
              <a:t> in der Provinz Granada gibt es eine riesige barocke Kathedrale.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Lieneweg\Pictures\Camera Roll\20180115_111157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5651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179512" y="5157192"/>
            <a:ext cx="9144000" cy="2016224"/>
          </a:xfrm>
        </p:spPr>
        <p:txBody>
          <a:bodyPr>
            <a:normAutofit/>
          </a:bodyPr>
          <a:lstStyle/>
          <a:p>
            <a:pPr algn="l"/>
            <a:r>
              <a:rPr lang="de-DE" dirty="0" smtClean="0"/>
              <a:t>Bekannt ist </a:t>
            </a:r>
            <a:r>
              <a:rPr lang="de-DE" dirty="0" err="1" smtClean="0"/>
              <a:t>Guadix</a:t>
            </a:r>
            <a:r>
              <a:rPr lang="de-DE" dirty="0" smtClean="0"/>
              <a:t> allerdings durch sein Höhlenviertel (</a:t>
            </a:r>
            <a:r>
              <a:rPr lang="de-DE" dirty="0" err="1" smtClean="0"/>
              <a:t>Troglodytos</a:t>
            </a:r>
            <a:r>
              <a:rPr lang="de-DE" dirty="0" smtClean="0"/>
              <a:t>). Die Menschen wohnen hier in feudalen Berg- höhlen, die durch konische Hügel mit weißgetünchten </a:t>
            </a:r>
            <a:r>
              <a:rPr lang="de-DE" dirty="0" err="1" smtClean="0"/>
              <a:t>Fassa</a:t>
            </a:r>
            <a:r>
              <a:rPr lang="de-DE" dirty="0" smtClean="0"/>
              <a:t>-      den und Schornsteinen im Gras schon von weitem auffallen.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Eigene Bilder\Fotos privat\2018\2018.01.03 Reise nach Süden\150___01\IMG_95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7" y="0"/>
            <a:ext cx="9144337" cy="6858000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179512" y="6309320"/>
            <a:ext cx="4788024" cy="620688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de-DE" dirty="0" smtClean="0"/>
              <a:t>Prachtvoll ist die barocke Westfassade der ursprünglich gotischen Kirche.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Eigene Bilder\Fotos privat\2018\2018.01.03 Reise nach Süden\150___01\IMG_95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76865" cy="6957392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1799184" y="6021288"/>
            <a:ext cx="7344816" cy="936104"/>
          </a:xfrm>
        </p:spPr>
        <p:txBody>
          <a:bodyPr>
            <a:normAutofit/>
          </a:bodyPr>
          <a:lstStyle/>
          <a:p>
            <a:pPr algn="l"/>
            <a:r>
              <a:rPr lang="de-DE" dirty="0" smtClean="0"/>
              <a:t>Die ursprünglich gotischen Gewölbe und das barocke Chorgestühl harmonieren erstaunlich gut.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Eigene Bilder\Fotos privat\2018\2018.01.03 Reise nach Süden\150___01\IMG_96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337" cy="6858000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5076056" y="5877272"/>
            <a:ext cx="4427984" cy="1196752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de-DE" dirty="0" smtClean="0"/>
              <a:t>Zwischen den andalusischen Metropolen Córdoba und Sevilla liegt die hübsche Kleinstadt </a:t>
            </a:r>
            <a:r>
              <a:rPr lang="de-DE" dirty="0" err="1" smtClean="0"/>
              <a:t>Écija</a:t>
            </a:r>
            <a:r>
              <a:rPr lang="de-DE" dirty="0" smtClean="0"/>
              <a:t> mit vielen Türmen, </a:t>
            </a:r>
            <a:r>
              <a:rPr lang="de-DE" dirty="0" err="1" smtClean="0"/>
              <a:t>hüb-schen</a:t>
            </a:r>
            <a:r>
              <a:rPr lang="de-DE" dirty="0" smtClean="0"/>
              <a:t> Plätzen und gemütlichen Lokalen.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1351" cy="684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179512" y="5129808"/>
            <a:ext cx="2736304" cy="1728192"/>
          </a:xfrm>
        </p:spPr>
        <p:txBody>
          <a:bodyPr>
            <a:normAutofit/>
          </a:bodyPr>
          <a:lstStyle/>
          <a:p>
            <a:pPr algn="l"/>
            <a:r>
              <a:rPr lang="de-DE" dirty="0" smtClean="0"/>
              <a:t>Am 16. Tag erreichen wir die Traumstadt Sevilla am </a:t>
            </a:r>
            <a:r>
              <a:rPr lang="de-DE" dirty="0" err="1" smtClean="0"/>
              <a:t>Guadalquivir</a:t>
            </a:r>
            <a:r>
              <a:rPr lang="de-DE" dirty="0" smtClean="0"/>
              <a:t>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Lieneweg\Pictures\Camera Roll\20180117_173258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8341" cy="5157192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51520" y="5465440"/>
            <a:ext cx="8712968" cy="1392560"/>
          </a:xfrm>
        </p:spPr>
        <p:txBody>
          <a:bodyPr>
            <a:normAutofit fontScale="92500"/>
          </a:bodyPr>
          <a:lstStyle/>
          <a:p>
            <a:pPr algn="l"/>
            <a:r>
              <a:rPr lang="de-DE" dirty="0" smtClean="0"/>
              <a:t>Die Kathedrale von Sevilla ist größer als der Petersdom, angeblich die größte der Welt. Seit 1987 gehört sie zum Weltkulturerbe der UNESCO. Das ehemalige Minarett dient heute als Glockenturm.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6228184" y="1124744"/>
            <a:ext cx="2736304" cy="5497016"/>
          </a:xfrm>
        </p:spPr>
        <p:txBody>
          <a:bodyPr>
            <a:normAutofit/>
          </a:bodyPr>
          <a:lstStyle/>
          <a:p>
            <a:pPr algn="l"/>
            <a:r>
              <a:rPr lang="de-DE" dirty="0" smtClean="0"/>
              <a:t>So geht es durch Spanien. In </a:t>
            </a:r>
            <a:r>
              <a:rPr lang="de-DE" dirty="0" err="1" smtClean="0"/>
              <a:t>Tarifa</a:t>
            </a:r>
            <a:r>
              <a:rPr lang="de-DE" dirty="0" smtClean="0"/>
              <a:t> treffen wir unsere Reiseleiterin Eva vom letzten Jahr. Sie organisiert uns ein günstiges Fährticket von Algeciras nach </a:t>
            </a:r>
            <a:r>
              <a:rPr lang="de-DE" dirty="0" err="1" smtClean="0"/>
              <a:t>Tangermed</a:t>
            </a:r>
            <a:r>
              <a:rPr lang="de-DE" dirty="0" smtClean="0"/>
              <a:t>.</a:t>
            </a:r>
            <a:endParaRPr lang="de-DE" dirty="0"/>
          </a:p>
        </p:txBody>
      </p:sp>
      <p:pic>
        <p:nvPicPr>
          <p:cNvPr id="21506" name="Picture 2" descr="F:\Eigene Bilder\Fotos privat\2018\2018.01.03 Reise nach Süden\150___01\IMG_96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620815" y="864222"/>
            <a:ext cx="6913021" cy="5184575"/>
          </a:xfrm>
          <a:prstGeom prst="rect">
            <a:avLst/>
          </a:prstGeom>
          <a:noFill/>
        </p:spPr>
      </p:pic>
      <p:pic>
        <p:nvPicPr>
          <p:cNvPr id="21507" name="Picture 3" descr="F:\Eigene Bilder\Fotos privat\2018\2018.01.03 Reise nach Süden\150___01\IMG_96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560683" y="867302"/>
            <a:ext cx="6937640" cy="52030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6228184" y="1124744"/>
            <a:ext cx="2736304" cy="5497016"/>
          </a:xfrm>
        </p:spPr>
        <p:txBody>
          <a:bodyPr>
            <a:normAutofit/>
          </a:bodyPr>
          <a:lstStyle/>
          <a:p>
            <a:pPr algn="l"/>
            <a:r>
              <a:rPr lang="de-DE" dirty="0" smtClean="0"/>
              <a:t>So geht es durch Spanien. In </a:t>
            </a:r>
            <a:r>
              <a:rPr lang="de-DE" dirty="0" err="1" smtClean="0"/>
              <a:t>Tarifa</a:t>
            </a:r>
            <a:r>
              <a:rPr lang="de-DE" dirty="0" smtClean="0"/>
              <a:t> treffen wir unsere Reiseleiterin Eva vom letzten Jahr. Sie organisiert uns ein günstiges Fährticket von Algeciras nach </a:t>
            </a:r>
            <a:r>
              <a:rPr lang="de-DE" dirty="0" err="1" smtClean="0"/>
              <a:t>Tangermed</a:t>
            </a:r>
            <a:r>
              <a:rPr lang="de-DE" dirty="0" smtClean="0"/>
              <a:t>.</a:t>
            </a:r>
            <a:endParaRPr lang="de-DE" dirty="0"/>
          </a:p>
        </p:txBody>
      </p:sp>
      <p:pic>
        <p:nvPicPr>
          <p:cNvPr id="22530" name="Picture 2" descr="F:\Eigene Bilder\Fotos privat\2018\2018.01.03 Reise nach Süden\150___01\IMG_96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332784" y="864224"/>
            <a:ext cx="6913023" cy="5184576"/>
          </a:xfrm>
          <a:prstGeom prst="rect">
            <a:avLst/>
          </a:prstGeom>
          <a:noFill/>
        </p:spPr>
      </p:pic>
      <p:pic>
        <p:nvPicPr>
          <p:cNvPr id="22531" name="Picture 3" descr="F:\Eigene Bilder\Fotos privat\2018\2018.01.03 Reise nach Süden\150___01\IMG_96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858672" y="857344"/>
            <a:ext cx="6858000" cy="51433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Eigene Bilder\Fotos privat\2018\2018.01.03 Reise nach Süden\150___01\IMG_96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747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107504" y="0"/>
            <a:ext cx="2124744" cy="1368152"/>
          </a:xfrm>
        </p:spPr>
        <p:txBody>
          <a:bodyPr>
            <a:normAutofit/>
          </a:bodyPr>
          <a:lstStyle/>
          <a:p>
            <a:pPr algn="l"/>
            <a:r>
              <a:rPr lang="de-DE" dirty="0" smtClean="0"/>
              <a:t>Sarkophag des Christoph Kolumbus.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Eigene Bilder\Fotos privat\2018\2018.01.03 Reise nach Süden\150___01\IMG_93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3" y="0"/>
            <a:ext cx="9468543" cy="7101146"/>
          </a:xfrm>
          <a:prstGeom prst="rect">
            <a:avLst/>
          </a:prstGeom>
          <a:noFill/>
        </p:spPr>
      </p:pic>
      <p:sp>
        <p:nvSpPr>
          <p:cNvPr id="9" name="Untertitel 2"/>
          <p:cNvSpPr>
            <a:spLocks noGrp="1"/>
          </p:cNvSpPr>
          <p:nvPr>
            <p:ph type="subTitle" idx="1"/>
          </p:nvPr>
        </p:nvSpPr>
        <p:spPr>
          <a:xfrm>
            <a:off x="1331640" y="6093296"/>
            <a:ext cx="5904328" cy="1752600"/>
          </a:xfrm>
        </p:spPr>
        <p:txBody>
          <a:bodyPr/>
          <a:lstStyle/>
          <a:p>
            <a:r>
              <a:rPr lang="de-DE" dirty="0" smtClean="0"/>
              <a:t>1. Tag: Besuch bei Wiltrud in </a:t>
            </a:r>
            <a:r>
              <a:rPr lang="de-DE" dirty="0" err="1" smtClean="0"/>
              <a:t>Waibstadt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F:\Eigene Bilder\Fotos privat\2018\2018.01.03 Reise nach Süden\150___01\IMG_97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505515" y="662723"/>
            <a:ext cx="5301208" cy="3975761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5508104" y="5373216"/>
            <a:ext cx="3635896" cy="1584176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de-DE" dirty="0" smtClean="0"/>
              <a:t>23 m hoch ist das vergoldete Altarretabel des Flamen  Pieter </a:t>
            </a:r>
            <a:r>
              <a:rPr lang="de-DE" dirty="0" err="1" smtClean="0"/>
              <a:t>Dancart</a:t>
            </a:r>
            <a:r>
              <a:rPr lang="de-DE" dirty="0" smtClean="0"/>
              <a:t>, erstellt von </a:t>
            </a:r>
          </a:p>
          <a:p>
            <a:pPr algn="l"/>
            <a:r>
              <a:rPr lang="de-DE" dirty="0" smtClean="0"/>
              <a:t>1482 bis 1564.</a:t>
            </a:r>
            <a:endParaRPr lang="de-DE" dirty="0"/>
          </a:p>
        </p:txBody>
      </p:sp>
      <p:pic>
        <p:nvPicPr>
          <p:cNvPr id="24578" name="Picture 2" descr="F:\Eigene Bilder\Fotos privat\2018\2018.01.03 Reise nach Süden\150___01\IMG_97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858958" y="846060"/>
            <a:ext cx="6870898" cy="5152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Eigene Bilder\Fotos privat\2018\2018.01.03 Reise nach Süden\150___01\IMG_97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337" cy="6858000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4499992" y="0"/>
            <a:ext cx="4644008" cy="1872208"/>
          </a:xfrm>
        </p:spPr>
        <p:txBody>
          <a:bodyPr>
            <a:normAutofit fontScale="92500"/>
          </a:bodyPr>
          <a:lstStyle/>
          <a:p>
            <a:pPr algn="l"/>
            <a:r>
              <a:rPr lang="de-DE" dirty="0" smtClean="0"/>
              <a:t>Die Schrägseilbrücke über den </a:t>
            </a:r>
            <a:r>
              <a:rPr lang="de-DE" dirty="0" err="1" smtClean="0"/>
              <a:t>Guadalquivir</a:t>
            </a:r>
            <a:r>
              <a:rPr lang="de-DE" dirty="0" smtClean="0"/>
              <a:t>  gleicht einer Harfe. Sie wurde zur Expo 1992 gebaut. Sie ist 142 m hoch und 250 m lang.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Eigene Bilder\Fotos privat\2018\2018.01.03 Reise nach Süden\150___01\IMG_97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337" cy="6858000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51520" y="5085184"/>
            <a:ext cx="3528392" cy="1944216"/>
          </a:xfrm>
        </p:spPr>
        <p:txBody>
          <a:bodyPr>
            <a:normAutofit/>
          </a:bodyPr>
          <a:lstStyle/>
          <a:p>
            <a:pPr algn="l"/>
            <a:r>
              <a:rPr lang="de-DE" dirty="0" smtClean="0"/>
              <a:t>Der Metropol Parasol oder kurz „die Pilze“ gelten als höchste Holz- </a:t>
            </a:r>
            <a:r>
              <a:rPr lang="de-DE" dirty="0" err="1" smtClean="0"/>
              <a:t>konstruktion</a:t>
            </a:r>
            <a:r>
              <a:rPr lang="de-DE" dirty="0" smtClean="0"/>
              <a:t> der Welt.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Eigene Bilder\Fotos privat\2018\2018.01.03 Reise nach Süden\150___01\IMG_97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337" cy="6858000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179512" y="0"/>
            <a:ext cx="6696744" cy="936104"/>
          </a:xfrm>
        </p:spPr>
        <p:txBody>
          <a:bodyPr>
            <a:normAutofit/>
          </a:bodyPr>
          <a:lstStyle/>
          <a:p>
            <a:pPr algn="l"/>
            <a:r>
              <a:rPr lang="de-DE" dirty="0" smtClean="0">
                <a:solidFill>
                  <a:srgbClr val="00B0F0"/>
                </a:solidFill>
              </a:rPr>
              <a:t>Von den Wandelbrücken oberhalb der „Pilze“ hat man eine schöne Aussicht auf die Stadt..</a:t>
            </a:r>
            <a:endParaRPr lang="de-DE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Eigene Bilder\Fotos privat\2018\2018.01.03 Reise nach Süden\150___01\IMG_98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339" cy="6858000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51520" y="116632"/>
            <a:ext cx="6804248" cy="836712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de-DE" dirty="0" smtClean="0"/>
              <a:t>Bei Huelva am Atlantik stach Kolumbus 1492 in See, um Indien zu erreichen. Stattdessen landete er in Mittelamerika.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Eigene Bilder\Fotos privat\2018\2018.01.03 Reise nach Süden\150___01\IMG_98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337" cy="6858000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51520" y="0"/>
            <a:ext cx="8640960" cy="1008112"/>
          </a:xfrm>
        </p:spPr>
        <p:txBody>
          <a:bodyPr>
            <a:normAutofit fontScale="92500"/>
          </a:bodyPr>
          <a:lstStyle/>
          <a:p>
            <a:pPr algn="l"/>
            <a:r>
              <a:rPr lang="de-DE" dirty="0" smtClean="0"/>
              <a:t>Am 21. Januar erreichen wir in Punta </a:t>
            </a:r>
            <a:r>
              <a:rPr lang="de-DE" dirty="0" err="1" smtClean="0"/>
              <a:t>Umbria</a:t>
            </a:r>
            <a:r>
              <a:rPr lang="de-DE" dirty="0" smtClean="0"/>
              <a:t> das Meer. Bei einem ersten Strandspaziergang werden Muscheln gesammelt.</a:t>
            </a:r>
            <a:endParaRPr lang="de-DE" dirty="0"/>
          </a:p>
        </p:txBody>
      </p:sp>
      <p:pic>
        <p:nvPicPr>
          <p:cNvPr id="29699" name="Picture 3" descr="F:\Eigene Bilder\Fotos privat\2018\2018.01.03 Reise nach Süden\150___01\IMG_98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797152"/>
            <a:ext cx="2567638" cy="19256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Lieneweg\Pictures\Camera Roll\20180123_171909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8341" cy="5157192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323528" y="5373216"/>
            <a:ext cx="8820472" cy="2528900"/>
          </a:xfrm>
        </p:spPr>
        <p:txBody>
          <a:bodyPr>
            <a:normAutofit/>
          </a:bodyPr>
          <a:lstStyle/>
          <a:p>
            <a:pPr algn="l"/>
            <a:r>
              <a:rPr lang="de-DE" dirty="0" err="1" smtClean="0"/>
              <a:t>El</a:t>
            </a:r>
            <a:r>
              <a:rPr lang="de-DE" dirty="0" smtClean="0"/>
              <a:t> </a:t>
            </a:r>
            <a:r>
              <a:rPr lang="de-DE" dirty="0" err="1" smtClean="0"/>
              <a:t>Rocio</a:t>
            </a:r>
            <a:r>
              <a:rPr lang="de-DE" dirty="0" smtClean="0"/>
              <a:t> ist ein Wallfahrtsort mit </a:t>
            </a:r>
            <a:r>
              <a:rPr lang="de-DE" dirty="0" err="1" smtClean="0"/>
              <a:t>Bruderschaftshäusern</a:t>
            </a:r>
            <a:r>
              <a:rPr lang="de-DE" dirty="0" smtClean="0"/>
              <a:t>, </a:t>
            </a:r>
            <a:r>
              <a:rPr lang="de-DE" dirty="0" err="1" smtClean="0"/>
              <a:t>Andenkenläden</a:t>
            </a:r>
            <a:r>
              <a:rPr lang="de-DE" dirty="0" smtClean="0"/>
              <a:t> und Lokalen. Die Wallfahrtskirche ist schön herausgeputzt.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Eigene Bilder\Fotos privat\2018\2018.01.03 Reise nach Süden\150___01\IMG_99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337" cy="6858000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3275856" y="5589240"/>
            <a:ext cx="2232248" cy="112474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de-DE" dirty="0" smtClean="0"/>
              <a:t>Natur pur im </a:t>
            </a:r>
            <a:r>
              <a:rPr lang="de-DE" dirty="0" err="1" smtClean="0"/>
              <a:t>Donana</a:t>
            </a:r>
            <a:r>
              <a:rPr lang="de-DE" dirty="0" smtClean="0"/>
              <a:t>-Nationalpark.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Eigene Bilder\Fotos privat\2018\2018.01.03 Reise nach Süden\150___01\IMG_99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337" cy="6858000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971600" y="6021288"/>
            <a:ext cx="7560840" cy="1872208"/>
          </a:xfrm>
        </p:spPr>
        <p:txBody>
          <a:bodyPr>
            <a:normAutofit/>
          </a:bodyPr>
          <a:lstStyle/>
          <a:p>
            <a:pPr algn="l"/>
            <a:r>
              <a:rPr lang="de-DE" dirty="0" smtClean="0"/>
              <a:t>Spanische Hofreitschule in </a:t>
            </a:r>
            <a:r>
              <a:rPr lang="de-DE" dirty="0" err="1" smtClean="0"/>
              <a:t>Heres</a:t>
            </a:r>
            <a:r>
              <a:rPr lang="de-DE" dirty="0" smtClean="0"/>
              <a:t> de la Frontera.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Eigene Bilder\Fotos privat\2018\2018.01.03 Reise nach Süden\151___01\IMG_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7" y="0"/>
            <a:ext cx="9144337" cy="6858000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179512" y="5921896"/>
            <a:ext cx="7416824" cy="936104"/>
          </a:xfrm>
        </p:spPr>
        <p:txBody>
          <a:bodyPr>
            <a:normAutofit fontScale="92500"/>
          </a:bodyPr>
          <a:lstStyle/>
          <a:p>
            <a:pPr algn="l"/>
            <a:r>
              <a:rPr lang="de-DE" dirty="0" smtClean="0"/>
              <a:t>Und natürlich Verkostung von spanischem Sherry bei </a:t>
            </a:r>
            <a:r>
              <a:rPr lang="de-DE" dirty="0" err="1" smtClean="0"/>
              <a:t>Tio</a:t>
            </a:r>
            <a:r>
              <a:rPr lang="de-DE" dirty="0" smtClean="0"/>
              <a:t> Pepe. Wir bleiben aber beim Brandy von </a:t>
            </a:r>
            <a:r>
              <a:rPr lang="de-DE" dirty="0" err="1" smtClean="0"/>
              <a:t>Veterano</a:t>
            </a:r>
            <a:r>
              <a:rPr lang="de-DE" dirty="0" smtClean="0"/>
              <a:t>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68263"/>
            <a:ext cx="9105900" cy="678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Eigene Bilder\Fotos privat\2018\2018.01.03 Reise nach Süden\151___01\IMG_0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337" cy="6858000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395536" y="188640"/>
            <a:ext cx="8424936" cy="2448272"/>
          </a:xfrm>
        </p:spPr>
        <p:txBody>
          <a:bodyPr>
            <a:normAutofit/>
          </a:bodyPr>
          <a:lstStyle/>
          <a:p>
            <a:pPr algn="l"/>
            <a:r>
              <a:rPr lang="de-DE" dirty="0" smtClean="0"/>
              <a:t>Sehr gut gefällt uns die Hafenstadt </a:t>
            </a:r>
            <a:r>
              <a:rPr lang="de-DE" dirty="0" err="1" smtClean="0"/>
              <a:t>Cadiz</a:t>
            </a:r>
            <a:r>
              <a:rPr lang="de-DE" dirty="0" smtClean="0"/>
              <a:t>. „Mein Schiff 2“ von TUI liegt direkt in der Altstadt.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Eigene Bilder\Fotos privat\2018\2018.01.03 Reise nach Süden\152___02\IMG_01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337" cy="6858000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5327576" y="5445224"/>
            <a:ext cx="3816424" cy="1323528"/>
          </a:xfrm>
        </p:spPr>
        <p:txBody>
          <a:bodyPr>
            <a:normAutofit/>
          </a:bodyPr>
          <a:lstStyle/>
          <a:p>
            <a:pPr algn="l"/>
            <a:r>
              <a:rPr lang="de-DE" dirty="0" smtClean="0"/>
              <a:t>Die römische Stadt </a:t>
            </a:r>
            <a:r>
              <a:rPr lang="de-DE" dirty="0" err="1" smtClean="0"/>
              <a:t>Baelo</a:t>
            </a:r>
            <a:r>
              <a:rPr lang="de-DE" dirty="0" smtClean="0"/>
              <a:t> Claudia liegt bei </a:t>
            </a:r>
            <a:r>
              <a:rPr lang="de-DE" dirty="0" err="1" smtClean="0"/>
              <a:t>Bolonia</a:t>
            </a:r>
            <a:r>
              <a:rPr lang="de-DE" dirty="0" smtClean="0"/>
              <a:t>, einem Ortsteil von </a:t>
            </a:r>
            <a:r>
              <a:rPr lang="de-DE" dirty="0" err="1" smtClean="0"/>
              <a:t>Tarifa</a:t>
            </a:r>
            <a:r>
              <a:rPr lang="de-DE" dirty="0" smtClean="0"/>
              <a:t>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Lieneweg\Pictures\Camera Roll\20180202_101730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4508" cy="5157192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1259632" y="5517232"/>
            <a:ext cx="6840760" cy="1008112"/>
          </a:xfrm>
        </p:spPr>
        <p:txBody>
          <a:bodyPr>
            <a:normAutofit fontScale="92500"/>
          </a:bodyPr>
          <a:lstStyle/>
          <a:p>
            <a:pPr algn="l"/>
            <a:r>
              <a:rPr lang="de-DE" dirty="0" smtClean="0"/>
              <a:t>Jenseits der Straße von Gibraltar sieht </a:t>
            </a:r>
            <a:r>
              <a:rPr lang="de-DE" smtClean="0"/>
              <a:t>man schon </a:t>
            </a:r>
            <a:r>
              <a:rPr lang="de-DE" dirty="0" smtClean="0"/>
              <a:t>Afrika mit der marokkanischen Stadt Tanger.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1259632" y="5517232"/>
            <a:ext cx="6840760" cy="1008112"/>
          </a:xfrm>
        </p:spPr>
        <p:txBody>
          <a:bodyPr>
            <a:normAutofit fontScale="92500"/>
          </a:bodyPr>
          <a:lstStyle/>
          <a:p>
            <a:pPr algn="l"/>
            <a:r>
              <a:rPr lang="de-DE" dirty="0" smtClean="0"/>
              <a:t>Jenseits der Straße von Gibraltar sieht </a:t>
            </a:r>
            <a:r>
              <a:rPr lang="de-DE" smtClean="0"/>
              <a:t>man schon </a:t>
            </a:r>
            <a:r>
              <a:rPr lang="de-DE" dirty="0" smtClean="0"/>
              <a:t>Afrika mit der marokkanischen Stadt Tanger.</a:t>
            </a:r>
            <a:endParaRPr lang="de-DE" dirty="0"/>
          </a:p>
        </p:txBody>
      </p:sp>
      <p:pic>
        <p:nvPicPr>
          <p:cNvPr id="1026" name="Picture 2" descr="F:\Eigene Bilder\Fotos privat\2018\2018.01.03 Reise nach Süden\152___02\IMG_01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337" cy="6858000"/>
          </a:xfrm>
          <a:prstGeom prst="rect">
            <a:avLst/>
          </a:prstGeom>
          <a:noFill/>
        </p:spPr>
      </p:pic>
      <p:sp>
        <p:nvSpPr>
          <p:cNvPr id="6" name="Titel 3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851648" cy="1224136"/>
          </a:xfrm>
        </p:spPr>
        <p:txBody>
          <a:bodyPr/>
          <a:lstStyle/>
          <a:p>
            <a:r>
              <a:rPr lang="de-DE" dirty="0" smtClean="0"/>
              <a:t>Afrika, zum Greifen nah …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179512" y="5517232"/>
            <a:ext cx="8856984" cy="1152128"/>
          </a:xfrm>
        </p:spPr>
        <p:txBody>
          <a:bodyPr>
            <a:normAutofit/>
          </a:bodyPr>
          <a:lstStyle/>
          <a:p>
            <a:pPr algn="l"/>
            <a:r>
              <a:rPr lang="de-DE" dirty="0" smtClean="0"/>
              <a:t>Freundliche Begrüßung in Tanger </a:t>
            </a:r>
            <a:r>
              <a:rPr lang="de-DE" dirty="0" err="1" smtClean="0"/>
              <a:t>Med</a:t>
            </a:r>
            <a:r>
              <a:rPr lang="de-DE" dirty="0" smtClean="0"/>
              <a:t>: Mit Allah, König und Vaterland, mit moderner Windkraft und ganz viel Sonne!</a:t>
            </a:r>
            <a:endParaRPr lang="de-DE" dirty="0"/>
          </a:p>
        </p:txBody>
      </p:sp>
      <p:pic>
        <p:nvPicPr>
          <p:cNvPr id="2050" name="Picture 2" descr="C:\Users\Lieneweg\Pictures\20180203_13085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3593" cy="5157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6372200" y="1052736"/>
            <a:ext cx="2664296" cy="2952328"/>
          </a:xfrm>
        </p:spPr>
        <p:txBody>
          <a:bodyPr>
            <a:normAutofit/>
          </a:bodyPr>
          <a:lstStyle/>
          <a:p>
            <a:pPr algn="l"/>
            <a:r>
              <a:rPr lang="de-DE" dirty="0" smtClean="0"/>
              <a:t>Durch die Witterung bedingt reisen wir zunächst nach Süden. Wir wollen in die warme Sonne!</a:t>
            </a:r>
            <a:endParaRPr lang="de-DE" dirty="0"/>
          </a:p>
        </p:txBody>
      </p:sp>
      <p:pic>
        <p:nvPicPr>
          <p:cNvPr id="22530" name="Picture 2" descr="C:\Users\Lieneweg\Pictures\Marokk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6216249" cy="6858000"/>
          </a:xfrm>
          <a:prstGeom prst="rect">
            <a:avLst/>
          </a:prstGeom>
          <a:noFill/>
        </p:spPr>
      </p:pic>
      <p:pic>
        <p:nvPicPr>
          <p:cNvPr id="22531" name="Picture 3" descr="F:\Eigene Bilder\Fotos privat\2018\2018.01.03 Reise nach Süden\152___02\IMG_01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2245" y="4284279"/>
            <a:ext cx="3431755" cy="25737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Eigene Bilder\Fotos privat\2018\2018.01.03 Reise nach Süden\152___02\IMG_01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524225" y="1380881"/>
            <a:ext cx="12192450" cy="9144000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467544" y="0"/>
            <a:ext cx="8496944" cy="836712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de-DE" dirty="0" err="1" smtClean="0"/>
              <a:t>Asilah</a:t>
            </a:r>
            <a:r>
              <a:rPr lang="de-DE" dirty="0" smtClean="0"/>
              <a:t> hatte seit der Antike bis ins 20. Jhdt. eine sehr bewegte Vergangenheit. Die mittelalterliche Altstadt ist komplett von einer Stadtmauer umgeben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ieneweg\Pictures\20180204_16260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12194914" cy="6858000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0" y="5229200"/>
            <a:ext cx="5544616" cy="1464568"/>
          </a:xfrm>
        </p:spPr>
        <p:txBody>
          <a:bodyPr>
            <a:normAutofit/>
          </a:bodyPr>
          <a:lstStyle/>
          <a:p>
            <a:pPr algn="l"/>
            <a:r>
              <a:rPr lang="de-DE" dirty="0" smtClean="0"/>
              <a:t>Wieder erleben wir </a:t>
            </a:r>
            <a:r>
              <a:rPr lang="de-DE" dirty="0" err="1" smtClean="0"/>
              <a:t>Moulai</a:t>
            </a:r>
            <a:r>
              <a:rPr lang="de-DE" dirty="0" smtClean="0"/>
              <a:t> </a:t>
            </a:r>
            <a:r>
              <a:rPr lang="de-DE" dirty="0" err="1" smtClean="0"/>
              <a:t>Boussel</a:t>
            </a:r>
            <a:r>
              <a:rPr lang="de-DE" dirty="0" smtClean="0"/>
              <a:t>- </a:t>
            </a:r>
            <a:r>
              <a:rPr lang="de-DE" dirty="0" err="1" smtClean="0"/>
              <a:t>ham</a:t>
            </a:r>
            <a:r>
              <a:rPr lang="de-DE" dirty="0" smtClean="0"/>
              <a:t> im Regen, der uns jetzt an der Küste bis </a:t>
            </a:r>
            <a:r>
              <a:rPr lang="de-DE" dirty="0" err="1" smtClean="0"/>
              <a:t>Agadir</a:t>
            </a:r>
            <a:r>
              <a:rPr lang="de-DE" dirty="0" smtClean="0"/>
              <a:t>  verfolgt.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Eigene Bilder\Fotos privat\2018\2018.01.03 Reise nach Süden\152___02\IMG_01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6857747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899592" y="6381328"/>
            <a:ext cx="8064896" cy="792088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de-DE" dirty="0" smtClean="0"/>
              <a:t>In </a:t>
            </a:r>
            <a:r>
              <a:rPr lang="de-DE" dirty="0" err="1" smtClean="0"/>
              <a:t>Mohammedia</a:t>
            </a:r>
            <a:r>
              <a:rPr lang="de-DE" dirty="0" smtClean="0"/>
              <a:t> wurde m Januar unser Auto repariert. Die </a:t>
            </a:r>
            <a:r>
              <a:rPr lang="de-DE" dirty="0" err="1" smtClean="0"/>
              <a:t>Betreiberin</a:t>
            </a:r>
            <a:r>
              <a:rPr lang="de-DE" dirty="0" smtClean="0"/>
              <a:t> des Campingplatzes erkannte uns sofort wieder und erinnerte sich an unser Problem mit der kaputten Scheibe.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Eigene Bilder\Fotos privat\2018\2018.01.03 Reise nach Süden\152___02\IMG_01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337" cy="6858000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51520" y="5517232"/>
            <a:ext cx="8712968" cy="1224136"/>
          </a:xfrm>
        </p:spPr>
        <p:txBody>
          <a:bodyPr>
            <a:normAutofit lnSpcReduction="10000"/>
          </a:bodyPr>
          <a:lstStyle/>
          <a:p>
            <a:pPr algn="l"/>
            <a:r>
              <a:rPr lang="de-DE" dirty="0" smtClean="0"/>
              <a:t>Was nützt die schönste Badebucht, wenn es kalt, windig und regnerisch ist. Nicht einmal der </a:t>
            </a:r>
            <a:r>
              <a:rPr lang="de-DE" dirty="0" err="1" smtClean="0"/>
              <a:t>Schmalzkringelbäcker</a:t>
            </a:r>
            <a:r>
              <a:rPr lang="de-DE" dirty="0" smtClean="0"/>
              <a:t>  ist zu finden, alle ziehen sich in die warme Stube zurück, wir auch.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539552" y="5301208"/>
            <a:ext cx="8604448" cy="1752600"/>
          </a:xfrm>
        </p:spPr>
        <p:txBody>
          <a:bodyPr/>
          <a:lstStyle/>
          <a:p>
            <a:pPr algn="l"/>
            <a:r>
              <a:rPr lang="de-DE" dirty="0" smtClean="0"/>
              <a:t>Südlich von Lyon sehen wir zum ersten Mal seit Wochen wieder blauen Himmel, die Rhone hat allerdings auch Hochwasser, überall Überschwemmungen auch hier.</a:t>
            </a:r>
            <a:endParaRPr lang="de-DE" dirty="0"/>
          </a:p>
        </p:txBody>
      </p:sp>
      <p:pic>
        <p:nvPicPr>
          <p:cNvPr id="6" name="Picture 2" descr="C:\Users\Lieneweg\Pictures\Camera Roll\20180105_134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40" cy="5157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Eigene Bilder\Fotos privat\2018\2018.01.03 Reise nach Süden\152___02\IMG_01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337" cy="6858000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323528" y="5733256"/>
            <a:ext cx="3240360" cy="936104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de-DE" dirty="0" smtClean="0"/>
              <a:t>In </a:t>
            </a:r>
            <a:r>
              <a:rPr lang="de-DE" dirty="0" err="1" smtClean="0"/>
              <a:t>El</a:t>
            </a:r>
            <a:r>
              <a:rPr lang="de-DE" dirty="0" smtClean="0"/>
              <a:t> </a:t>
            </a:r>
            <a:r>
              <a:rPr lang="de-DE" dirty="0" err="1" smtClean="0"/>
              <a:t>Jadida</a:t>
            </a:r>
            <a:r>
              <a:rPr lang="de-DE" dirty="0" smtClean="0"/>
              <a:t> gibt es eine portugiesische Zisterne aus dem 16. Jhdt.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Eigene Bilder\Fotos privat\2018\2018.01.03 Reise nach Süden\152___02\IMG_0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337" cy="6858000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107504" y="5373216"/>
            <a:ext cx="2952328" cy="1296144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de-DE" dirty="0" smtClean="0"/>
              <a:t>Auch eine gewaltige Stadtmauer haben die Portugiesen hier hinterlassen.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Eigene Bilder\Fotos privat\2018\2018.01.03 Reise nach Süden\152___02\IMG_02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337" cy="6858000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51520" y="3501008"/>
            <a:ext cx="4211960" cy="2688704"/>
          </a:xfrm>
        </p:spPr>
        <p:txBody>
          <a:bodyPr>
            <a:normAutofit fontScale="92500"/>
          </a:bodyPr>
          <a:lstStyle/>
          <a:p>
            <a:pPr algn="l"/>
            <a:r>
              <a:rPr lang="de-DE" dirty="0" smtClean="0"/>
              <a:t>Auch in </a:t>
            </a:r>
            <a:r>
              <a:rPr lang="de-DE" dirty="0" err="1" smtClean="0"/>
              <a:t>Oualidia</a:t>
            </a:r>
            <a:r>
              <a:rPr lang="de-DE" dirty="0" smtClean="0"/>
              <a:t> holen uns abends die Wolken wieder ein, es bleibt nass und kalt. Im Süden soll die Sonne scheinen, also fahren wir jeden Tag ein Stückchen weiter und hoffen auf Wärme.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Lieneweg\Pictures\20180207_153909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72816" y="0"/>
            <a:ext cx="12194914" cy="6858000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-1116632" y="5013176"/>
            <a:ext cx="9865096" cy="1368152"/>
          </a:xfrm>
        </p:spPr>
        <p:txBody>
          <a:bodyPr>
            <a:normAutofit fontScale="92500"/>
          </a:bodyPr>
          <a:lstStyle/>
          <a:p>
            <a:pPr algn="l"/>
            <a:r>
              <a:rPr lang="de-DE" dirty="0" smtClean="0"/>
              <a:t>Auf dem Parkplatz in der Innenstadt von </a:t>
            </a:r>
            <a:r>
              <a:rPr lang="de-DE" dirty="0" err="1" smtClean="0"/>
              <a:t>Essaouira</a:t>
            </a:r>
            <a:r>
              <a:rPr lang="de-DE" dirty="0" smtClean="0"/>
              <a:t> waren wir im Januar 2017 nachts angefahren worden, Wohnmobile waren da jetzt in 2018 verboten, wir mussten weit vor die Tore der hübschen Altstadt.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Eigene Bilder\Fotos privat\2018\2018.01.03 Reise nach Süden\152___02\IMG_02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337" cy="6858000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539552" y="5877272"/>
            <a:ext cx="6048672" cy="915888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de-DE" dirty="0" smtClean="0"/>
              <a:t>Das bunte Treiben in der Altstadt war wieder faszinierend, beim leckeren Essen haben wir allerdings fürchterlich gefroren, nur im </a:t>
            </a:r>
            <a:r>
              <a:rPr lang="de-DE" dirty="0" err="1" smtClean="0"/>
              <a:t>Womo</a:t>
            </a:r>
            <a:r>
              <a:rPr lang="de-DE" dirty="0" smtClean="0"/>
              <a:t> ist´s warm!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Eigene Bilder\Fotos privat\2018\2018.01.03 Reise nach Süden\152___02\IMG_02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337" cy="6858000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51520" y="5157192"/>
            <a:ext cx="8712968" cy="1800200"/>
          </a:xfrm>
        </p:spPr>
        <p:txBody>
          <a:bodyPr>
            <a:normAutofit/>
          </a:bodyPr>
          <a:lstStyle/>
          <a:p>
            <a:pPr algn="l"/>
            <a:r>
              <a:rPr lang="de-DE" dirty="0" smtClean="0"/>
              <a:t>Hinter </a:t>
            </a:r>
            <a:r>
              <a:rPr lang="de-DE" dirty="0" err="1" smtClean="0"/>
              <a:t>Agadir</a:t>
            </a:r>
            <a:r>
              <a:rPr lang="de-DE" dirty="0" smtClean="0"/>
              <a:t> wird es wärmer und sonniger, in der Bananenstadt </a:t>
            </a:r>
            <a:r>
              <a:rPr lang="de-DE" dirty="0" err="1" smtClean="0"/>
              <a:t>Tamri</a:t>
            </a:r>
            <a:r>
              <a:rPr lang="de-DE" dirty="0" smtClean="0"/>
              <a:t> gibt es frische Orangen und natürlich Bananen. Endlich ist der Himmel blau, wie es sich gehört.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Eigene Bilder\Fotos privat\2018\2018.01.03 Reise nach Süden\152___02\IMG_0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337" cy="6858000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51520" y="5805264"/>
            <a:ext cx="8640960" cy="963488"/>
          </a:xfrm>
        </p:spPr>
        <p:txBody>
          <a:bodyPr>
            <a:normAutofit/>
          </a:bodyPr>
          <a:lstStyle/>
          <a:p>
            <a:r>
              <a:rPr lang="de-DE" dirty="0" smtClean="0"/>
              <a:t>So </a:t>
            </a:r>
            <a:r>
              <a:rPr lang="de-DE" dirty="0" smtClean="0"/>
              <a:t>lieben wir Marokko, frisches Obst und Gemüse fast wie im Paradies.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Eigene Bilder\Fotos privat\2018\2018.01.03 Reise nach Süden\152___02\IMG_02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337" cy="6858000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51520" y="5517232"/>
            <a:ext cx="8568952" cy="134076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de-DE" dirty="0" smtClean="0"/>
              <a:t>Als Nachbarn von Marlies und </a:t>
            </a:r>
            <a:r>
              <a:rPr lang="de-DE" dirty="0" err="1" smtClean="0"/>
              <a:t>Teut</a:t>
            </a:r>
            <a:r>
              <a:rPr lang="de-DE" dirty="0" smtClean="0"/>
              <a:t> genießen wir ein paar Tage die südliche Sonne im Nationalpark von Massa und lassen uns verwöhnen: warmes Essen und reichlich von </a:t>
            </a:r>
            <a:r>
              <a:rPr lang="de-DE" dirty="0" err="1" smtClean="0"/>
              <a:t>Teuts</a:t>
            </a:r>
            <a:r>
              <a:rPr lang="de-DE" dirty="0" smtClean="0"/>
              <a:t> Spezialtee lassen uns den Regen uns die Kälte vergessen.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Eigene Bilder\Fotos privat\2018\2018.01.03 Reise nach Süden\152___02\IMG_02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338" cy="6858000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467544" y="5661248"/>
            <a:ext cx="8568952" cy="1340768"/>
          </a:xfrm>
        </p:spPr>
        <p:txBody>
          <a:bodyPr>
            <a:normAutofit/>
          </a:bodyPr>
          <a:lstStyle/>
          <a:p>
            <a:pPr algn="l"/>
            <a:r>
              <a:rPr lang="de-DE" dirty="0" smtClean="0"/>
              <a:t>Gleich hinter den Wohnmobilen lockt das Meer mit Fels- und Sandstrand. Hier kann man sich erholen.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Eigene Bilder\Fotos privat\2018\2018.01.03 Reise nach Süden\152___02\IMG_0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338" cy="6858000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51520" y="188640"/>
            <a:ext cx="8892480" cy="1440160"/>
          </a:xfrm>
        </p:spPr>
        <p:txBody>
          <a:bodyPr>
            <a:normAutofit fontScale="92500"/>
          </a:bodyPr>
          <a:lstStyle/>
          <a:p>
            <a:pPr algn="l"/>
            <a:r>
              <a:rPr lang="de-DE" dirty="0" smtClean="0"/>
              <a:t>Am 10. Februar, am 40. Tag unserer Reise, machen wir uns zu Fuß auf zum blauen Fluss, zum </a:t>
            </a:r>
            <a:r>
              <a:rPr lang="de-DE" dirty="0" err="1" smtClean="0"/>
              <a:t>Oued</a:t>
            </a:r>
            <a:r>
              <a:rPr lang="de-DE" dirty="0" smtClean="0"/>
              <a:t> Massa. Der Nationalpark </a:t>
            </a:r>
            <a:r>
              <a:rPr lang="de-DE" dirty="0" err="1" smtClean="0"/>
              <a:t>Souss</a:t>
            </a:r>
            <a:r>
              <a:rPr lang="de-DE" dirty="0" smtClean="0"/>
              <a:t> Massa verbindet die beiden Flussmündungen im Süden Marokkos.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Eigene Bilder\Fotos privat\2018\2018.01.03 Reise nach Süden\150___01\IMG_93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268776" cy="8451270"/>
          </a:xfrm>
          <a:prstGeom prst="rect">
            <a:avLst/>
          </a:prstGeom>
          <a:noFill/>
        </p:spPr>
      </p:pic>
      <p:sp>
        <p:nvSpPr>
          <p:cNvPr id="7" name="Untertitel 4"/>
          <p:cNvSpPr>
            <a:spLocks noGrp="1"/>
          </p:cNvSpPr>
          <p:nvPr>
            <p:ph type="subTitle" idx="1"/>
          </p:nvPr>
        </p:nvSpPr>
        <p:spPr>
          <a:xfrm>
            <a:off x="1547664" y="5373216"/>
            <a:ext cx="6444208" cy="792088"/>
          </a:xfrm>
        </p:spPr>
        <p:txBody>
          <a:bodyPr/>
          <a:lstStyle/>
          <a:p>
            <a:r>
              <a:rPr lang="de-DE" dirty="0" smtClean="0"/>
              <a:t>Am 5. Tag erreichen wir Arles an der Rhone.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Eigene Bilder\Fotos privat\2018\2018.01.03 Reise nach Süden\152___02\IMG_02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01523" cy="7650860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9361040" cy="1368152"/>
          </a:xfrm>
        </p:spPr>
        <p:txBody>
          <a:bodyPr>
            <a:normAutofit/>
          </a:bodyPr>
          <a:lstStyle/>
          <a:p>
            <a:pPr algn="l"/>
            <a:r>
              <a:rPr lang="de-DE" dirty="0" smtClean="0"/>
              <a:t>Hier an der Flussmündung tummeln sich Massen von Vögeln, hauptsächlich natürlich Möwen. Hier sind wir fast alleine.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Eigene Bilder\Fotos privat\2018\2018.01.03 Reise nach Süden\152___02\IMG_02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3"/>
            <a:ext cx="9144000" cy="6857747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323528" y="5733256"/>
            <a:ext cx="8424936" cy="1008112"/>
          </a:xfrm>
        </p:spPr>
        <p:txBody>
          <a:bodyPr>
            <a:normAutofit/>
          </a:bodyPr>
          <a:lstStyle/>
          <a:p>
            <a:pPr algn="l"/>
            <a:r>
              <a:rPr lang="de-DE" dirty="0" smtClean="0"/>
              <a:t>Wir genießen die Ruhe und die Sonne am blauen Fluss. Der weite Weg hat sich gelohnt.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Eigene Bilder\Fotos privat\2018\2018.01.03 Reise nach Süden\152___02\IMG_02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98495" y="1502751"/>
            <a:ext cx="3599721" cy="2699691"/>
          </a:xfrm>
          <a:prstGeom prst="rect">
            <a:avLst/>
          </a:prstGeom>
          <a:noFill/>
        </p:spPr>
      </p:pic>
      <p:pic>
        <p:nvPicPr>
          <p:cNvPr id="19459" name="Picture 3" descr="F:\Eigene Bilder\Fotos privat\2018\2018.01.03 Reise nach Süden\152___02\IMG_0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702853" y="3105017"/>
            <a:ext cx="3744415" cy="2808208"/>
          </a:xfrm>
          <a:prstGeom prst="rect">
            <a:avLst/>
          </a:prstGeom>
          <a:noFill/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3779912" y="1052736"/>
            <a:ext cx="1586952" cy="892696"/>
          </a:xfrm>
        </p:spPr>
        <p:txBody>
          <a:bodyPr/>
          <a:lstStyle/>
          <a:p>
            <a:r>
              <a:rPr lang="de-DE" dirty="0" smtClean="0"/>
              <a:t>Sand</a:t>
            </a:r>
            <a:endParaRPr lang="de-DE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67544" y="5085184"/>
            <a:ext cx="1586952" cy="89269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Sand</a:t>
            </a:r>
            <a:endParaRPr kumimoji="0" lang="de-DE" sz="56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460" name="Picture 4" descr="F:\Eigene Bilder\Fotos privat\2018\2018.01.03 Reise nach Süden\152___02\IMG_02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696416" y="1511838"/>
            <a:ext cx="3672408" cy="2754204"/>
          </a:xfrm>
          <a:prstGeom prst="rect">
            <a:avLst/>
          </a:prstGeom>
          <a:noFill/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6732240" y="5157192"/>
            <a:ext cx="1586952" cy="89269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600" b="1" i="0" u="none" strike="noStrike" kern="1200" cap="none" spc="0" normalizeH="0" baseline="0" noProof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Sand</a:t>
            </a:r>
            <a:endParaRPr kumimoji="0" lang="de-DE" sz="56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5364088" y="0"/>
            <a:ext cx="3600400" cy="3068960"/>
          </a:xfrm>
        </p:spPr>
        <p:txBody>
          <a:bodyPr>
            <a:normAutofit lnSpcReduction="10000"/>
          </a:bodyPr>
          <a:lstStyle/>
          <a:p>
            <a:pPr algn="l"/>
            <a:r>
              <a:rPr lang="de-DE" dirty="0" smtClean="0"/>
              <a:t>Hühnersuppe gegen Erkältung, frische Pommes, selbst gemacht (die beiden sind wirklich Schätze!), und </a:t>
            </a:r>
            <a:r>
              <a:rPr lang="de-DE" dirty="0" err="1" smtClean="0"/>
              <a:t>Teut</a:t>
            </a:r>
            <a:r>
              <a:rPr lang="de-DE" dirty="0" smtClean="0"/>
              <a:t> erzählt von </a:t>
            </a:r>
            <a:r>
              <a:rPr lang="de-DE" dirty="0" err="1" smtClean="0"/>
              <a:t>Fieke</a:t>
            </a:r>
            <a:r>
              <a:rPr lang="de-DE" dirty="0" smtClean="0"/>
              <a:t>, bis uns die Kälte der Nacht ins warme Bett treibt.</a:t>
            </a:r>
            <a:endParaRPr lang="de-DE" dirty="0"/>
          </a:p>
        </p:txBody>
      </p:sp>
      <p:pic>
        <p:nvPicPr>
          <p:cNvPr id="20482" name="Picture 2" descr="F:\Eigene Bilder\Fotos privat\2018\2018.01.03 Reise nach Süden\152___02\IMG_02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857346" y="857344"/>
            <a:ext cx="6858002" cy="5143311"/>
          </a:xfrm>
          <a:prstGeom prst="rect">
            <a:avLst/>
          </a:prstGeom>
          <a:noFill/>
        </p:spPr>
      </p:pic>
      <p:pic>
        <p:nvPicPr>
          <p:cNvPr id="20483" name="Picture 3" descr="F:\Eigene Bilder\Fotos privat\2018\2018.01.03 Reise nach Süden\152___02\IMG_0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331111" y="3461977"/>
            <a:ext cx="3719788" cy="2789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Eigene Bilder\Fotos privat\2018\2018.01.03 Reise nach Süden\152___02\IMG_0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8907" cy="6921425"/>
          </a:xfrm>
          <a:prstGeom prst="rect">
            <a:avLst/>
          </a:prstGeom>
          <a:noFill/>
        </p:spPr>
      </p:pic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107504" y="5301208"/>
            <a:ext cx="5616624" cy="1556792"/>
          </a:xfrm>
        </p:spPr>
        <p:txBody>
          <a:bodyPr>
            <a:normAutofit lnSpcReduction="10000"/>
          </a:bodyPr>
          <a:lstStyle/>
          <a:p>
            <a:pPr algn="l"/>
            <a:r>
              <a:rPr lang="de-DE" dirty="0" smtClean="0"/>
              <a:t>Abschied von Marlies, </a:t>
            </a:r>
            <a:r>
              <a:rPr lang="de-DE" dirty="0" err="1" smtClean="0"/>
              <a:t>Teut</a:t>
            </a:r>
            <a:r>
              <a:rPr lang="de-DE" dirty="0" smtClean="0"/>
              <a:t> und </a:t>
            </a:r>
            <a:r>
              <a:rPr lang="de-DE" dirty="0" err="1" smtClean="0"/>
              <a:t>Fieke</a:t>
            </a:r>
            <a:r>
              <a:rPr lang="de-DE" dirty="0" smtClean="0"/>
              <a:t>, wir wollen ja noch in die Sahara, ein weiter Weg liegt vor uns. Nach Süden geht es nun nicht mehr.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6444208" y="1124744"/>
            <a:ext cx="2520280" cy="5497016"/>
          </a:xfrm>
        </p:spPr>
        <p:txBody>
          <a:bodyPr>
            <a:normAutofit lnSpcReduction="10000"/>
          </a:bodyPr>
          <a:lstStyle/>
          <a:p>
            <a:pPr algn="l"/>
            <a:r>
              <a:rPr lang="de-DE" dirty="0" smtClean="0"/>
              <a:t>Nun fahren wir zuerst zwischen Antiatlas und hohem Atlas Richtung Osten in die Sahara an der algerischen Grenze zu den Sanddünen von Erg </a:t>
            </a:r>
            <a:r>
              <a:rPr lang="de-DE" dirty="0" err="1" smtClean="0"/>
              <a:t>Chebbi</a:t>
            </a:r>
            <a:r>
              <a:rPr lang="de-DE" dirty="0" smtClean="0"/>
              <a:t>, dann wieder zurück nach Norden bis zum Mittelmeer.</a:t>
            </a:r>
            <a:endParaRPr lang="de-DE" dirty="0"/>
          </a:p>
        </p:txBody>
      </p:sp>
      <p:pic>
        <p:nvPicPr>
          <p:cNvPr id="23554" name="Picture 2" descr="C:\Users\Lieneweg\Pictures\Marokko2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32919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6228184" y="1124744"/>
            <a:ext cx="2736304" cy="5497016"/>
          </a:xfrm>
        </p:spPr>
        <p:txBody>
          <a:bodyPr>
            <a:normAutofit/>
          </a:bodyPr>
          <a:lstStyle/>
          <a:p>
            <a:pPr algn="l"/>
            <a:r>
              <a:rPr lang="de-DE" smtClean="0"/>
              <a:t>Ff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Eigene Bilder\Fotos privat\2018\2018.01.03 Reise nach Süden\150___01\IMG_93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7" y="-171400"/>
            <a:ext cx="9372879" cy="7029400"/>
          </a:xfrm>
          <a:prstGeom prst="rect">
            <a:avLst/>
          </a:prstGeom>
          <a:noFill/>
        </p:spPr>
      </p:pic>
      <p:sp>
        <p:nvSpPr>
          <p:cNvPr id="8" name="Untertitel 4"/>
          <p:cNvSpPr txBox="1">
            <a:spLocks/>
          </p:cNvSpPr>
          <p:nvPr/>
        </p:nvSpPr>
        <p:spPr>
          <a:xfrm>
            <a:off x="251520" y="6309320"/>
            <a:ext cx="7854696" cy="792088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Marktplatz mit Rathaus und St. </a:t>
            </a:r>
            <a:r>
              <a:rPr kumimoji="0" lang="de-DE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Trophime</a:t>
            </a:r>
            <a:r>
              <a:rPr kumimoji="0" lang="de-DE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Arles.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1043608" y="5733256"/>
            <a:ext cx="7854696" cy="1752600"/>
          </a:xfrm>
        </p:spPr>
        <p:txBody>
          <a:bodyPr/>
          <a:lstStyle/>
          <a:p>
            <a:pPr algn="l"/>
            <a:r>
              <a:rPr lang="de-DE" dirty="0" smtClean="0"/>
              <a:t>Die romanische Kirche St. </a:t>
            </a:r>
            <a:r>
              <a:rPr lang="de-DE" dirty="0" err="1" smtClean="0"/>
              <a:t>Trophime</a:t>
            </a:r>
            <a:r>
              <a:rPr lang="de-DE" dirty="0" smtClean="0"/>
              <a:t> ist eine der schönsten Sehenswürdigkeiten in der Camargue.</a:t>
            </a:r>
            <a:endParaRPr lang="de-DE" dirty="0"/>
          </a:p>
        </p:txBody>
      </p:sp>
      <p:pic>
        <p:nvPicPr>
          <p:cNvPr id="2050" name="Picture 2" descr="C:\Users\Lieneweg\Pictures\Camera Roll\20180106_161936k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18327" y="0"/>
            <a:ext cx="9932471" cy="5589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467544" y="116632"/>
            <a:ext cx="8676456" cy="720080"/>
          </a:xfrm>
        </p:spPr>
        <p:txBody>
          <a:bodyPr/>
          <a:lstStyle/>
          <a:p>
            <a:pPr algn="l"/>
            <a:r>
              <a:rPr lang="de-DE" dirty="0" smtClean="0"/>
              <a:t>Das Portal ist ein steinernes Bilderbuch aus dem 12. Jhdt.</a:t>
            </a:r>
            <a:endParaRPr lang="de-DE" dirty="0"/>
          </a:p>
        </p:txBody>
      </p:sp>
      <p:pic>
        <p:nvPicPr>
          <p:cNvPr id="3074" name="Picture 2" descr="F:\Eigene Bilder\Fotos privat\2018\2018.01.03 Reise nach Süden\150___01\IMG_93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752743" y="1589456"/>
            <a:ext cx="6021289" cy="4515801"/>
          </a:xfrm>
          <a:prstGeom prst="rect">
            <a:avLst/>
          </a:prstGeom>
          <a:noFill/>
        </p:spPr>
      </p:pic>
      <p:pic>
        <p:nvPicPr>
          <p:cNvPr id="3075" name="Picture 3" descr="F:\Eigene Bilder\Fotos privat\2018\2018.01.03 Reise nach Süden\150___01\IMG_93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875455" y="1589457"/>
            <a:ext cx="6021289" cy="451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yperion">
  <a:themeElements>
    <a:clrScheme name="Hyperion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Hyperion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yperio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1228</Words>
  <Application>Microsoft Office PowerPoint</Application>
  <PresentationFormat>Bildschirmpräsentation (4:3)</PresentationFormat>
  <Paragraphs>74</Paragraphs>
  <Slides>66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66</vt:i4>
      </vt:variant>
    </vt:vector>
  </HeadingPairs>
  <TitlesOfParts>
    <vt:vector size="67" baseType="lpstr">
      <vt:lpstr>Hyperion</vt:lpstr>
      <vt:lpstr>Die zweite Reise in den Süden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  <vt:lpstr>Folie 36</vt:lpstr>
      <vt:lpstr>Folie 37</vt:lpstr>
      <vt:lpstr>Folie 38</vt:lpstr>
      <vt:lpstr>Folie 39</vt:lpstr>
      <vt:lpstr>Folie 40</vt:lpstr>
      <vt:lpstr>Folie 41</vt:lpstr>
      <vt:lpstr>Folie 42</vt:lpstr>
      <vt:lpstr>Afrika, zum Greifen nah …</vt:lpstr>
      <vt:lpstr>Folie 44</vt:lpstr>
      <vt:lpstr>Folie 45</vt:lpstr>
      <vt:lpstr>Folie 46</vt:lpstr>
      <vt:lpstr>Folie 47</vt:lpstr>
      <vt:lpstr>Folie 48</vt:lpstr>
      <vt:lpstr>Folie 49</vt:lpstr>
      <vt:lpstr>Folie 50</vt:lpstr>
      <vt:lpstr>Folie 51</vt:lpstr>
      <vt:lpstr>Folie 52</vt:lpstr>
      <vt:lpstr>Folie 53</vt:lpstr>
      <vt:lpstr>Folie 54</vt:lpstr>
      <vt:lpstr>Folie 55</vt:lpstr>
      <vt:lpstr>Folie 56</vt:lpstr>
      <vt:lpstr>Folie 57</vt:lpstr>
      <vt:lpstr>Folie 58</vt:lpstr>
      <vt:lpstr>Folie 59</vt:lpstr>
      <vt:lpstr>Folie 60</vt:lpstr>
      <vt:lpstr>Folie 61</vt:lpstr>
      <vt:lpstr>Sand</vt:lpstr>
      <vt:lpstr>Folie 63</vt:lpstr>
      <vt:lpstr>Folie 64</vt:lpstr>
      <vt:lpstr>Folie 65</vt:lpstr>
      <vt:lpstr>Folie 66</vt:lpstr>
    </vt:vector>
  </TitlesOfParts>
  <Company>Frost-RL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zweite Reise in den Süden</dc:title>
  <dc:creator>Lieneweg</dc:creator>
  <cp:lastModifiedBy>Lieneweg</cp:lastModifiedBy>
  <cp:revision>9</cp:revision>
  <dcterms:created xsi:type="dcterms:W3CDTF">2018-03-23T22:17:15Z</dcterms:created>
  <dcterms:modified xsi:type="dcterms:W3CDTF">2018-03-28T18:54:42Z</dcterms:modified>
</cp:coreProperties>
</file>