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79" r:id="rId7"/>
    <p:sldId id="280" r:id="rId8"/>
    <p:sldId id="281" r:id="rId9"/>
    <p:sldId id="284" r:id="rId10"/>
    <p:sldId id="283" r:id="rId11"/>
    <p:sldId id="294" r:id="rId12"/>
    <p:sldId id="257" r:id="rId13"/>
    <p:sldId id="258" r:id="rId14"/>
    <p:sldId id="260" r:id="rId15"/>
    <p:sldId id="285" r:id="rId16"/>
    <p:sldId id="290" r:id="rId17"/>
    <p:sldId id="286" r:id="rId18"/>
    <p:sldId id="291" r:id="rId19"/>
    <p:sldId id="292" r:id="rId20"/>
    <p:sldId id="259" r:id="rId21"/>
    <p:sldId id="261" r:id="rId22"/>
    <p:sldId id="262" r:id="rId23"/>
    <p:sldId id="263" r:id="rId24"/>
    <p:sldId id="264" r:id="rId25"/>
    <p:sldId id="265" r:id="rId26"/>
    <p:sldId id="267" r:id="rId27"/>
    <p:sldId id="274" r:id="rId28"/>
    <p:sldId id="273" r:id="rId29"/>
    <p:sldId id="287" r:id="rId30"/>
    <p:sldId id="288"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C8DEEA-5085-FB65-B09A-7765BD44010B}" name="Theo" initials="T" userId="0fe1c5808740312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6" d="100"/>
          <a:sy n="66" d="100"/>
        </p:scale>
        <p:origin x="2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BB8F61-A24B-9FB8-A0D0-AE6E8194324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456296A-1A38-EBAE-CC68-F25181356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00A5D46-632F-5B00-67FC-31D47A93ED30}"/>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9D1C187D-A4C9-4286-CA4D-E5DA4206D2F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85D2868-6601-DA7D-0E14-CD25DFF21285}"/>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1297245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8CAF76-93DA-FA10-8706-781835F15068}"/>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BA79B84-8F49-D0A2-F501-387B328B8D3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1DBC00F-5B2D-F4DD-9C85-325E9F7E8928}"/>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C27FD40A-514B-E8BA-9A29-C4F0426715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F64E4C5-E092-DD2E-298C-46E7981E48CE}"/>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9257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38E9D93-781B-B726-D57A-6B361D1EC78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DC911B3-2E47-9C3D-E313-5A2851D7C80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EB0556-D722-66E9-6CA4-E7043BADA8DD}"/>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724CBA20-5646-366F-B94C-1168667599E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3EC263-BB80-136E-5679-0842442F3202}"/>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82266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1CF117-A6BE-5701-3328-F9B2FD3F38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501F409-FA5E-A77C-8FD6-A3F0622E6F5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12E6F5-6186-7E6E-23A1-D46814546750}"/>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84EC7A0A-D34F-0833-D34F-7521C98FC7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BB5F4F-9D7C-50C8-EDB7-99F495674B0F}"/>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56923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1DEF6-E4DA-5FB5-CD19-E95DE74D52B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98979D7-6329-F284-50C9-733D5E75D4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D9990A7-1597-C9FA-AFC9-B628EC3FC3C2}"/>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7AE71D82-DE11-BAED-FC30-9C1FFFCE4F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FC3E45B-54D8-C0B6-E4A4-CA7FAF170E8A}"/>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285349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7DDF8-61B6-1A90-F9DB-7F5D2C430D2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12C17FF-A7B0-8CC6-DA56-874A4EE48B5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7EE7D5B-76EF-B8D3-C540-E2646D17C62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0506160-F821-19C8-E324-5DE8A656D502}"/>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6" name="Fußzeilenplatzhalter 5">
            <a:extLst>
              <a:ext uri="{FF2B5EF4-FFF2-40B4-BE49-F238E27FC236}">
                <a16:creationId xmlns:a16="http://schemas.microsoft.com/office/drawing/2014/main" id="{4DB4D9E0-1D1F-D623-9D8B-D8D41C15209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CDC6C1E-DF19-C532-518A-7C056BCECF07}"/>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2445915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A76628-E65A-D560-0AF6-8ECBC8332DF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604BCE4-3E31-A4AF-76DB-F9554B01D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1C2BFAE-D5FC-DE4D-B654-4A4EC76A48E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EE83180-5479-28A3-C077-DDDA7479E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8E22AA6-DEE8-3EAB-9203-CEE19EA0203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07CB972-1B3A-5C37-0600-0D5B2C129D91}"/>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8" name="Fußzeilenplatzhalter 7">
            <a:extLst>
              <a:ext uri="{FF2B5EF4-FFF2-40B4-BE49-F238E27FC236}">
                <a16:creationId xmlns:a16="http://schemas.microsoft.com/office/drawing/2014/main" id="{13A2D06F-BF01-8EAA-1D24-920AD7CA08B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1DB438B-0799-CE11-98E3-C157B89DB0C8}"/>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79788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A3AD3-DBD7-6EF8-715C-70138E7A8BD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EABF10E-3CB2-A448-0746-E2DF464E6E3B}"/>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4" name="Fußzeilenplatzhalter 3">
            <a:extLst>
              <a:ext uri="{FF2B5EF4-FFF2-40B4-BE49-F238E27FC236}">
                <a16:creationId xmlns:a16="http://schemas.microsoft.com/office/drawing/2014/main" id="{F8B31E4E-2AA8-D2F4-37B7-3C7F5DCAA63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A5F64BB-DFA0-2909-E460-92602BC70F51}"/>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37271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8BB4517-A1A7-30E6-CE7A-3945A345132C}"/>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3" name="Fußzeilenplatzhalter 2">
            <a:extLst>
              <a:ext uri="{FF2B5EF4-FFF2-40B4-BE49-F238E27FC236}">
                <a16:creationId xmlns:a16="http://schemas.microsoft.com/office/drawing/2014/main" id="{058E19EF-09F7-FCE4-B108-492042631561}"/>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975F7ED-0BD6-58FE-54F1-D2B813B0FCA9}"/>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194231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098A1-650E-8421-72D9-12E22CC9F90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5807993-C72E-BD0C-AE2E-8978F94FF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4F5BAE6-620A-0075-50C0-1304E342A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E0E274D-511E-783B-D256-BEBE2B667ACF}"/>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6" name="Fußzeilenplatzhalter 5">
            <a:extLst>
              <a:ext uri="{FF2B5EF4-FFF2-40B4-BE49-F238E27FC236}">
                <a16:creationId xmlns:a16="http://schemas.microsoft.com/office/drawing/2014/main" id="{473BDA76-1AD7-6165-8ABC-1697F43550C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C851FE1-C3C3-7117-106B-859C5B0E3803}"/>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1441224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5ABD7D-34C2-43B6-FD96-D8EBFDF4C7F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A41009C-323B-4B81-C25A-87967A9CE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A24E9ED-A39E-530C-30A0-586A8C478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9D3C0CA-201E-DA3A-6E6B-87093FFD343D}"/>
              </a:ext>
            </a:extLst>
          </p:cNvPr>
          <p:cNvSpPr>
            <a:spLocks noGrp="1"/>
          </p:cNvSpPr>
          <p:nvPr>
            <p:ph type="dt" sz="half" idx="10"/>
          </p:nvPr>
        </p:nvSpPr>
        <p:spPr/>
        <p:txBody>
          <a:bodyPr/>
          <a:lstStyle/>
          <a:p>
            <a:fld id="{1C3C473E-2920-4F62-9D29-BD2860B1A129}" type="datetimeFigureOut">
              <a:rPr lang="de-DE" smtClean="0"/>
              <a:t>14.01.2023</a:t>
            </a:fld>
            <a:endParaRPr lang="de-DE"/>
          </a:p>
        </p:txBody>
      </p:sp>
      <p:sp>
        <p:nvSpPr>
          <p:cNvPr id="6" name="Fußzeilenplatzhalter 5">
            <a:extLst>
              <a:ext uri="{FF2B5EF4-FFF2-40B4-BE49-F238E27FC236}">
                <a16:creationId xmlns:a16="http://schemas.microsoft.com/office/drawing/2014/main" id="{CBDCC3C9-8F63-64EA-913D-5AB36BFAC2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A21EE62-16A8-EF2C-2FBF-2510F9C4AE2D}"/>
              </a:ext>
            </a:extLst>
          </p:cNvPr>
          <p:cNvSpPr>
            <a:spLocks noGrp="1"/>
          </p:cNvSpPr>
          <p:nvPr>
            <p:ph type="sldNum" sz="quarter" idx="12"/>
          </p:nvPr>
        </p:nvSpPr>
        <p:spPr/>
        <p:txBody>
          <a:bodyPr/>
          <a:lstStyle/>
          <a:p>
            <a:fld id="{5B578FE8-8DC4-4838-A850-216ABA1B6124}" type="slidenum">
              <a:rPr lang="de-DE" smtClean="0"/>
              <a:t>‹Nr.›</a:t>
            </a:fld>
            <a:endParaRPr lang="de-DE"/>
          </a:p>
        </p:txBody>
      </p:sp>
    </p:spTree>
    <p:extLst>
      <p:ext uri="{BB962C8B-B14F-4D97-AF65-F5344CB8AC3E}">
        <p14:creationId xmlns:p14="http://schemas.microsoft.com/office/powerpoint/2010/main" val="130626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E0EBDBE-3CC8-4C61-29E4-C6C5120889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8444905-1FCE-B7BC-F805-E82A8B982F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A81FAE0-5553-E426-885E-13063A5D9C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C473E-2920-4F62-9D29-BD2860B1A129}" type="datetimeFigureOut">
              <a:rPr lang="de-DE" smtClean="0"/>
              <a:t>14.01.2023</a:t>
            </a:fld>
            <a:endParaRPr lang="de-DE"/>
          </a:p>
        </p:txBody>
      </p:sp>
      <p:sp>
        <p:nvSpPr>
          <p:cNvPr id="5" name="Fußzeilenplatzhalter 4">
            <a:extLst>
              <a:ext uri="{FF2B5EF4-FFF2-40B4-BE49-F238E27FC236}">
                <a16:creationId xmlns:a16="http://schemas.microsoft.com/office/drawing/2014/main" id="{4561553C-FFF3-636D-44F3-F063C171D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E655C3B-7EEF-6130-B10A-315DA8413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78FE8-8DC4-4838-A850-216ABA1B6124}" type="slidenum">
              <a:rPr lang="de-DE" smtClean="0"/>
              <a:t>‹Nr.›</a:t>
            </a:fld>
            <a:endParaRPr lang="de-DE"/>
          </a:p>
        </p:txBody>
      </p:sp>
    </p:spTree>
    <p:extLst>
      <p:ext uri="{BB962C8B-B14F-4D97-AF65-F5344CB8AC3E}">
        <p14:creationId xmlns:p14="http://schemas.microsoft.com/office/powerpoint/2010/main" val="3671412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mawome.de/"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69B6C-0405-CCCA-346A-0349ADA474DD}"/>
              </a:ext>
            </a:extLst>
          </p:cNvPr>
          <p:cNvSpPr>
            <a:spLocks noGrp="1"/>
          </p:cNvSpPr>
          <p:nvPr>
            <p:ph type="ctrTitle"/>
          </p:nvPr>
        </p:nvSpPr>
        <p:spPr/>
        <p:txBody>
          <a:bodyPr/>
          <a:lstStyle/>
          <a:p>
            <a:r>
              <a:rPr lang="de-DE" dirty="0"/>
              <a:t>Wie willst du wohnen?</a:t>
            </a:r>
          </a:p>
        </p:txBody>
      </p:sp>
      <p:sp>
        <p:nvSpPr>
          <p:cNvPr id="3" name="Untertitel 2">
            <a:extLst>
              <a:ext uri="{FF2B5EF4-FFF2-40B4-BE49-F238E27FC236}">
                <a16:creationId xmlns:a16="http://schemas.microsoft.com/office/drawing/2014/main" id="{3343B3F9-7F45-C370-1FB5-4D830343DD44}"/>
              </a:ext>
            </a:extLst>
          </p:cNvPr>
          <p:cNvSpPr>
            <a:spLocks noGrp="1"/>
          </p:cNvSpPr>
          <p:nvPr>
            <p:ph type="subTitle" idx="1"/>
          </p:nvPr>
        </p:nvSpPr>
        <p:spPr/>
        <p:txBody>
          <a:bodyPr>
            <a:normAutofit fontScale="25000" lnSpcReduction="20000"/>
          </a:bodyPr>
          <a:lstStyle/>
          <a:p>
            <a:r>
              <a:rPr lang="de-DE" sz="8000" dirty="0"/>
              <a:t>Vorgaben für ein Mehrgenerationen Projekt.</a:t>
            </a:r>
          </a:p>
          <a:p>
            <a:endParaRPr lang="de-DE" sz="8000" dirty="0"/>
          </a:p>
          <a:p>
            <a:endParaRPr lang="de-DE" dirty="0"/>
          </a:p>
          <a:p>
            <a:endParaRPr lang="de-DE" dirty="0"/>
          </a:p>
          <a:p>
            <a:endParaRPr lang="de-DE" dirty="0"/>
          </a:p>
          <a:p>
            <a:r>
              <a:rPr lang="de-DE" dirty="0"/>
              <a:t>		</a:t>
            </a:r>
          </a:p>
          <a:p>
            <a:endParaRPr lang="de-DE" dirty="0"/>
          </a:p>
          <a:p>
            <a:endParaRPr lang="de-DE" dirty="0"/>
          </a:p>
          <a:p>
            <a:endParaRPr lang="de-DE" dirty="0"/>
          </a:p>
          <a:p>
            <a:endParaRPr lang="de-DE" dirty="0"/>
          </a:p>
          <a:p>
            <a:r>
              <a:rPr lang="de-DE" dirty="0"/>
              <a:t>									</a:t>
            </a:r>
          </a:p>
          <a:p>
            <a:r>
              <a:rPr lang="de-DE" dirty="0"/>
              <a:t>									</a:t>
            </a:r>
            <a:r>
              <a:rPr lang="de-DE" sz="4800" dirty="0"/>
              <a:t>25.10.2022</a:t>
            </a:r>
          </a:p>
          <a:p>
            <a:endParaRPr lang="de-DE" dirty="0"/>
          </a:p>
        </p:txBody>
      </p:sp>
    </p:spTree>
    <p:extLst>
      <p:ext uri="{BB962C8B-B14F-4D97-AF65-F5344CB8AC3E}">
        <p14:creationId xmlns:p14="http://schemas.microsoft.com/office/powerpoint/2010/main" val="1732339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F63AC18-A36A-4DAA-B510-3CAFB49CD57A}"/>
              </a:ext>
            </a:extLst>
          </p:cNvPr>
          <p:cNvPicPr>
            <a:picLocks noChangeAspect="1"/>
          </p:cNvPicPr>
          <p:nvPr/>
        </p:nvPicPr>
        <p:blipFill>
          <a:blip r:embed="rId2"/>
          <a:stretch>
            <a:fillRect/>
          </a:stretch>
        </p:blipFill>
        <p:spPr>
          <a:xfrm>
            <a:off x="0" y="1263689"/>
            <a:ext cx="10784793" cy="4980477"/>
          </a:xfrm>
          <a:prstGeom prst="rect">
            <a:avLst/>
          </a:prstGeom>
        </p:spPr>
      </p:pic>
      <p:sp>
        <p:nvSpPr>
          <p:cNvPr id="4" name="Textfeld 3">
            <a:extLst>
              <a:ext uri="{FF2B5EF4-FFF2-40B4-BE49-F238E27FC236}">
                <a16:creationId xmlns:a16="http://schemas.microsoft.com/office/drawing/2014/main" id="{83C8942A-F980-EAD2-E971-10300D1F54B9}"/>
              </a:ext>
            </a:extLst>
          </p:cNvPr>
          <p:cNvSpPr txBox="1"/>
          <p:nvPr/>
        </p:nvSpPr>
        <p:spPr>
          <a:xfrm>
            <a:off x="690073" y="175847"/>
            <a:ext cx="10094720" cy="939168"/>
          </a:xfrm>
          <a:prstGeom prst="rect">
            <a:avLst/>
          </a:prstGeom>
          <a:noFill/>
        </p:spPr>
        <p:txBody>
          <a:bodyPr wrap="square">
            <a:spAutoFit/>
          </a:bodyPr>
          <a:lstStyle/>
          <a:p>
            <a:pPr>
              <a:lnSpc>
                <a:spcPct val="107000"/>
              </a:lnSpc>
              <a:spcAft>
                <a:spcPts val="800"/>
              </a:spcAft>
            </a:pPr>
            <a:r>
              <a:rPr lang="de-DE" sz="2800" b="1" dirty="0">
                <a:effectLst/>
                <a:latin typeface="Calibri" panose="020F0502020204030204" pitchFamily="34" charset="0"/>
                <a:ea typeface="Calibri" panose="020F0502020204030204" pitchFamily="34" charset="0"/>
                <a:cs typeface="Arial" panose="020B0604020202020204" pitchFamily="34" charset="0"/>
              </a:rPr>
              <a:t>Modell  </a:t>
            </a:r>
            <a:r>
              <a:rPr lang="de-DE" sz="2800" b="1" dirty="0" err="1">
                <a:effectLst/>
                <a:latin typeface="Calibri" panose="020F0502020204030204" pitchFamily="34" charset="0"/>
                <a:ea typeface="Calibri" panose="020F0502020204030204" pitchFamily="34" charset="0"/>
                <a:cs typeface="Arial" panose="020B0604020202020204" pitchFamily="34" charset="0"/>
              </a:rPr>
              <a:t>MaWoMe</a:t>
            </a:r>
            <a:r>
              <a:rPr lang="de-DE" sz="2800" b="1" dirty="0">
                <a:effectLst/>
                <a:latin typeface="Calibri" panose="020F0502020204030204" pitchFamily="34" charset="0"/>
                <a:ea typeface="Calibri" panose="020F0502020204030204" pitchFamily="34" charset="0"/>
                <a:cs typeface="Arial" panose="020B0604020202020204" pitchFamily="34" charset="0"/>
              </a:rPr>
              <a:t> 					</a:t>
            </a:r>
            <a:endParaRPr lang="de-DE"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1800" b="1" dirty="0">
                <a:effectLst/>
                <a:latin typeface="Calibri" panose="020F0502020204030204" pitchFamily="34" charset="0"/>
                <a:ea typeface="Calibri" panose="020F0502020204030204" pitchFamily="34" charset="0"/>
                <a:cs typeface="Arial" panose="020B0604020202020204" pitchFamily="34" charset="0"/>
              </a:rPr>
              <a:t>(Mehr als Wohnen Mecklenbeck)</a:t>
            </a:r>
            <a:endParaRPr lang="de-DE"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1900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4547CAA-A62A-B16C-1C0B-5D64089360EE}"/>
              </a:ext>
            </a:extLst>
          </p:cNvPr>
          <p:cNvSpPr txBox="1"/>
          <p:nvPr/>
        </p:nvSpPr>
        <p:spPr>
          <a:xfrm>
            <a:off x="2213361" y="2743200"/>
            <a:ext cx="8921809" cy="3416320"/>
          </a:xfrm>
          <a:prstGeom prst="rect">
            <a:avLst/>
          </a:prstGeom>
          <a:noFill/>
        </p:spPr>
        <p:txBody>
          <a:bodyPr wrap="square">
            <a:spAutoFit/>
          </a:bodyPr>
          <a:lstStyle/>
          <a:p>
            <a:r>
              <a:rPr kumimoji="0" lang="de-DE" sz="5400" b="0" i="0" u="none" strike="noStrike" kern="1200" cap="none" spc="0" normalizeH="0" baseline="0" noProof="0" dirty="0">
                <a:ln>
                  <a:noFill/>
                </a:ln>
                <a:solidFill>
                  <a:prstClr val="black"/>
                </a:solidFill>
                <a:effectLst/>
                <a:uLnTx/>
                <a:uFillTx/>
                <a:latin typeface="Calibri Light" panose="020F0302020204030204"/>
                <a:ea typeface="+mj-ea"/>
                <a:cs typeface="+mj-cs"/>
              </a:rPr>
              <a:t>Argumente für ein Mehrgenerationen Projekt</a:t>
            </a:r>
          </a:p>
          <a:p>
            <a:endParaRPr lang="de-DE" dirty="0"/>
          </a:p>
          <a:p>
            <a:endParaRPr lang="de-DE" dirty="0"/>
          </a:p>
          <a:p>
            <a:endParaRPr lang="de-DE" dirty="0"/>
          </a:p>
          <a:p>
            <a:endParaRPr lang="de-DE" dirty="0"/>
          </a:p>
          <a:p>
            <a:endParaRPr lang="de-DE" dirty="0"/>
          </a:p>
          <a:p>
            <a:r>
              <a:rPr lang="de-DE" dirty="0"/>
              <a:t>							</a:t>
            </a:r>
            <a:r>
              <a:rPr lang="de-DE" sz="1200" dirty="0"/>
              <a:t>25.10.2022</a:t>
            </a:r>
            <a:endParaRPr lang="de-DE" dirty="0"/>
          </a:p>
        </p:txBody>
      </p:sp>
    </p:spTree>
    <p:extLst>
      <p:ext uri="{BB962C8B-B14F-4D97-AF65-F5344CB8AC3E}">
        <p14:creationId xmlns:p14="http://schemas.microsoft.com/office/powerpoint/2010/main" val="35427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7494F5A-47EA-1CD2-BB5C-B7C7B6643273}"/>
              </a:ext>
            </a:extLst>
          </p:cNvPr>
          <p:cNvSpPr>
            <a:spLocks noGrp="1"/>
          </p:cNvSpPr>
          <p:nvPr>
            <p:ph idx="1"/>
          </p:nvPr>
        </p:nvSpPr>
        <p:spPr>
          <a:xfrm>
            <a:off x="838200" y="683664"/>
            <a:ext cx="10515600" cy="5493299"/>
          </a:xfrm>
        </p:spPr>
        <p:txBody>
          <a:bodyPr>
            <a:normAutofit fontScale="92500" lnSpcReduction="10000"/>
          </a:bodyPr>
          <a:lstStyle/>
          <a:p>
            <a:pPr marL="0" indent="0">
              <a:lnSpc>
                <a:spcPct val="107000"/>
              </a:lnSpc>
              <a:spcAft>
                <a:spcPts val="800"/>
              </a:spcAft>
              <a:buNone/>
            </a:pPr>
            <a:endParaRPr lang="de-D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b="1" dirty="0">
                <a:effectLst/>
                <a:latin typeface="Calibri" panose="020F0502020204030204" pitchFamily="34" charset="0"/>
                <a:ea typeface="Calibri" panose="020F0502020204030204" pitchFamily="34" charset="0"/>
                <a:cs typeface="Arial" panose="020B0604020202020204" pitchFamily="34" charset="0"/>
              </a:rPr>
              <a:t>Die Zukunft liegt in der energetisch optimierten</a:t>
            </a:r>
            <a:r>
              <a:rPr lang="de-DE" b="1" dirty="0">
                <a:latin typeface="Calibri" panose="020F0502020204030204" pitchFamily="34" charset="0"/>
                <a:ea typeface="Calibri" panose="020F0502020204030204" pitchFamily="34" charset="0"/>
                <a:cs typeface="Arial" panose="020B0604020202020204" pitchFamily="34" charset="0"/>
              </a:rPr>
              <a:t> und </a:t>
            </a:r>
            <a:r>
              <a:rPr lang="de-DE" b="1" dirty="0">
                <a:effectLst/>
                <a:latin typeface="Calibri" panose="020F0502020204030204" pitchFamily="34" charset="0"/>
                <a:ea typeface="Calibri" panose="020F0502020204030204" pitchFamily="34" charset="0"/>
                <a:cs typeface="Arial" panose="020B0604020202020204" pitchFamily="34" charset="0"/>
              </a:rPr>
              <a:t>ästhetisch aufgelockerten Mehrgenerationen-Bauweise.</a:t>
            </a:r>
            <a:endParaRPr lang="de-D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b="1" dirty="0">
                <a:effectLst/>
                <a:latin typeface="Calibri" panose="020F0502020204030204" pitchFamily="34" charset="0"/>
                <a:ea typeface="Calibri" panose="020F0502020204030204" pitchFamily="34" charset="0"/>
                <a:cs typeface="Arial" panose="020B0604020202020204" pitchFamily="34" charset="0"/>
              </a:rPr>
              <a:t>Plane deine barrierefreien vier Wände rechtzeitig, nicht erst, wenn es zu spät ist!</a:t>
            </a:r>
            <a:endParaRPr lang="de-D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b="1" dirty="0">
                <a:effectLst/>
                <a:latin typeface="Calibri" panose="020F0502020204030204" pitchFamily="34" charset="0"/>
                <a:ea typeface="Calibri" panose="020F0502020204030204" pitchFamily="34" charset="0"/>
                <a:cs typeface="Arial" panose="020B0604020202020204" pitchFamily="34" charset="0"/>
              </a:rPr>
              <a:t>Schließ dich jetzt einer Wohnprojektinitiative an oder gründe selbst eine!</a:t>
            </a:r>
            <a:endParaRPr lang="de-D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b="1" dirty="0">
                <a:effectLst/>
                <a:latin typeface="Calibri" panose="020F0502020204030204" pitchFamily="34" charset="0"/>
                <a:ea typeface="Calibri" panose="020F0502020204030204" pitchFamily="34" charset="0"/>
                <a:cs typeface="Arial" panose="020B0604020202020204" pitchFamily="34" charset="0"/>
              </a:rPr>
              <a:t>An unserem Wohnprojekt „</a:t>
            </a:r>
            <a:r>
              <a:rPr lang="de-DE" b="1" dirty="0" err="1">
                <a:effectLst/>
                <a:latin typeface="Calibri" panose="020F0502020204030204" pitchFamily="34" charset="0"/>
                <a:ea typeface="Calibri" panose="020F0502020204030204" pitchFamily="34" charset="0"/>
                <a:cs typeface="Arial" panose="020B0604020202020204" pitchFamily="34" charset="0"/>
              </a:rPr>
              <a:t>MaWoMe</a:t>
            </a:r>
            <a:r>
              <a:rPr lang="de-DE" b="1" dirty="0">
                <a:effectLst/>
                <a:latin typeface="Calibri" panose="020F0502020204030204" pitchFamily="34" charset="0"/>
                <a:ea typeface="Calibri" panose="020F0502020204030204" pitchFamily="34" charset="0"/>
                <a:cs typeface="Arial" panose="020B0604020202020204" pitchFamily="34" charset="0"/>
              </a:rPr>
              <a:t>“ erläutern wir dir, wie es gehen kann.</a:t>
            </a:r>
            <a:endParaRPr lang="de-DE"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b="1" dirty="0">
                <a:effectLst/>
                <a:latin typeface="Calibri" panose="020F0502020204030204" pitchFamily="34" charset="0"/>
                <a:ea typeface="Calibri" panose="020F0502020204030204" pitchFamily="34" charset="0"/>
                <a:cs typeface="Arial" panose="020B0604020202020204" pitchFamily="34" charset="0"/>
              </a:rPr>
              <a:t>Im dritten Jahr nach Bezug geben wir Auskunft über unsere Erfahrungen und beantworten Fragen zu unserem Mehrgenerationen-Wohnprojekt.</a:t>
            </a:r>
            <a:endParaRPr lang="de-DE"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76370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52010F1-CB44-FD6D-C9E1-07B4ECFD7895}"/>
              </a:ext>
            </a:extLst>
          </p:cNvPr>
          <p:cNvSpPr>
            <a:spLocks noGrp="1"/>
          </p:cNvSpPr>
          <p:nvPr>
            <p:ph idx="1"/>
          </p:nvPr>
        </p:nvSpPr>
        <p:spPr>
          <a:xfrm>
            <a:off x="838200" y="538386"/>
            <a:ext cx="10515600" cy="5638578"/>
          </a:xfrm>
        </p:spPr>
        <p:txBody>
          <a:bodyPr>
            <a:normAutofit fontScale="92500" lnSpcReduction="10000"/>
          </a:bodyPr>
          <a:lstStyle/>
          <a:p>
            <a:pPr marL="0" indent="0">
              <a:lnSpc>
                <a:spcPct val="107000"/>
              </a:lnSpc>
              <a:spcAft>
                <a:spcPts val="1200"/>
              </a:spcAft>
              <a:buNone/>
            </a:pPr>
            <a:r>
              <a:rPr lang="de-DE" b="1" u="sng" dirty="0">
                <a:effectLst/>
                <a:latin typeface="Calibri" panose="020F0502020204030204" pitchFamily="34" charset="0"/>
                <a:ea typeface="Calibri" panose="020F0502020204030204" pitchFamily="34" charset="0"/>
                <a:cs typeface="Arial" panose="020B0604020202020204" pitchFamily="34" charset="0"/>
              </a:rPr>
              <a:t>Vorteile</a:t>
            </a:r>
            <a:r>
              <a:rPr lang="de-DE" b="1" u="sng" dirty="0">
                <a:latin typeface="Calibri" panose="020F0502020204030204" pitchFamily="34" charset="0"/>
                <a:ea typeface="Calibri" panose="020F0502020204030204" pitchFamily="34" charset="0"/>
                <a:cs typeface="Arial" panose="020B0604020202020204" pitchFamily="34" charset="0"/>
              </a:rPr>
              <a:t>:</a:t>
            </a:r>
            <a:r>
              <a:rPr lang="de-DE" b="1" u="sng" dirty="0">
                <a:effectLst/>
                <a:latin typeface="Calibri" panose="020F0502020204030204" pitchFamily="34" charset="0"/>
                <a:ea typeface="Calibri" panose="020F0502020204030204" pitchFamily="34" charset="0"/>
                <a:cs typeface="Arial" panose="020B0604020202020204" pitchFamily="34" charset="0"/>
              </a:rPr>
              <a:t> </a:t>
            </a:r>
            <a:r>
              <a:rPr lang="de-DE" b="1" dirty="0">
                <a:effectLst/>
                <a:latin typeface="Calibri" panose="020F0502020204030204" pitchFamily="34" charset="0"/>
                <a:ea typeface="Calibri" panose="020F0502020204030204" pitchFamily="34" charset="0"/>
                <a:cs typeface="Arial" panose="020B0604020202020204" pitchFamily="34" charset="0"/>
              </a:rPr>
              <a:t>	</a:t>
            </a:r>
          </a:p>
          <a:p>
            <a:pPr marL="0" indent="0">
              <a:lnSpc>
                <a:spcPct val="107000"/>
              </a:lnSpc>
              <a:spcAft>
                <a:spcPts val="1200"/>
              </a:spcAft>
              <a:buNone/>
            </a:pPr>
            <a:r>
              <a:rPr lang="de-DE" b="1" dirty="0">
                <a:effectLst/>
                <a:latin typeface="Calibri" panose="020F0502020204030204" pitchFamily="34" charset="0"/>
                <a:ea typeface="Calibri" panose="020F0502020204030204" pitchFamily="34" charset="0"/>
                <a:cs typeface="Arial" panose="020B0604020202020204" pitchFamily="34" charset="0"/>
              </a:rPr>
              <a:t>		Wohn- und Quartiersentwicklung</a:t>
            </a:r>
            <a:endParaRPr lang="de-DE"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b="1" dirty="0">
                <a:effectLst/>
                <a:latin typeface="Calibri" panose="020F0502020204030204" pitchFamily="34" charset="0"/>
                <a:ea typeface="Calibri" panose="020F0502020204030204" pitchFamily="34" charset="0"/>
                <a:cs typeface="Arial" panose="020B0604020202020204" pitchFamily="34" charset="0"/>
              </a:rPr>
              <a:t>Mehrgenerationenhäuser schaffen lebendige Nachbarschaft und tragen zukunftsweisend zur Lösung der Probleme bei, die durch die wachsende Nachfrage nach Wohnraum in größeren Städten und ihrer Umgebung entstanden sind. Die Bewohner genießen in den eigenen vier Wänden ihre Privatsphäre, und gleichzeitig generationsübergreifende Unterstützung in der Gemeinschaft (wozu Gemeinschaftsräume zwingend notwendig sind). Gemeinschaftliche Grünflächen verbessern die Wohn- und Lebensqualität. </a:t>
            </a:r>
          </a:p>
          <a:p>
            <a:pPr>
              <a:lnSpc>
                <a:spcPct val="107000"/>
              </a:lnSpc>
              <a:spcAft>
                <a:spcPts val="800"/>
              </a:spcAft>
            </a:pPr>
            <a:r>
              <a:rPr lang="de-DE" b="1" dirty="0">
                <a:effectLst/>
                <a:latin typeface="Calibri" panose="020F0502020204030204" pitchFamily="34" charset="0"/>
                <a:ea typeface="Calibri" panose="020F0502020204030204" pitchFamily="34" charset="0"/>
                <a:cs typeface="Arial" panose="020B0604020202020204" pitchFamily="34" charset="0"/>
              </a:rPr>
              <a:t>Der Einzelne hat in der Regel sogar mehr Grünfläche als der durchschnittliche Eigenheimbesitzer. </a:t>
            </a:r>
            <a:endParaRPr lang="de-DE"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341629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5B8887-2335-F2D4-8CEC-674F711A558F}"/>
              </a:ext>
            </a:extLst>
          </p:cNvPr>
          <p:cNvSpPr txBox="1"/>
          <p:nvPr/>
        </p:nvSpPr>
        <p:spPr>
          <a:xfrm>
            <a:off x="1119499" y="692209"/>
            <a:ext cx="10169495" cy="4154984"/>
          </a:xfrm>
          <a:prstGeom prst="rect">
            <a:avLst/>
          </a:prstGeom>
          <a:noFill/>
        </p:spPr>
        <p:txBody>
          <a:bodyPr wrap="square">
            <a:spAutoFit/>
          </a:bodyPr>
          <a:lstStyle/>
          <a:p>
            <a:r>
              <a:rPr lang="de-DE" sz="2400" b="1" dirty="0">
                <a:effectLst/>
                <a:latin typeface="Calibri" panose="020F0502020204030204" pitchFamily="34" charset="0"/>
                <a:ea typeface="Calibri" panose="020F0502020204030204" pitchFamily="34" charset="0"/>
                <a:cs typeface="Arial" panose="020B0604020202020204" pitchFamily="34" charset="0"/>
              </a:rPr>
              <a:t>Diese Wohnform leistet einen wichtigen Beitrag zum Zusammenhalt der Gesellschaft, zur Unterstützung und Entlastung von Familien, sowie zur besseren Vereinbarkeit von Familie, Pflege und Beruf. Auch die lokale Infrastruktur profitiert entscheidend von dieser Wohnform. Die Überalterung von ganzen Wohngebieten wird vermieden. Außerdem ist diese Bauweise baulandschonend durch höhere Verdichtung.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Für Investoren ist es von Vorteil, weil die Pflege der  Immobilie </a:t>
            </a:r>
            <a:r>
              <a:rPr lang="de-DE" sz="2400" b="1" dirty="0">
                <a:solidFill>
                  <a:srgbClr val="000000"/>
                </a:solidFill>
                <a:latin typeface="Calibri" panose="020F0502020204030204" pitchFamily="34" charset="0"/>
                <a:ea typeface="Calibri" panose="020F0502020204030204" pitchFamily="34" charset="0"/>
                <a:cs typeface="Arial" panose="020B0604020202020204" pitchFamily="34" charset="0"/>
              </a:rPr>
              <a:t>vom</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Verein übernommen wird</a:t>
            </a:r>
            <a:r>
              <a:rPr lang="de-DE" sz="2400" b="1" dirty="0">
                <a:solidFill>
                  <a:srgbClr val="000000"/>
                </a:solidFill>
                <a:latin typeface="Calibri" panose="020F0502020204030204" pitchFamily="34" charset="0"/>
                <a:ea typeface="Calibri" panose="020F0502020204030204" pitchFamily="34" charset="0"/>
                <a:cs typeface="Arial" panose="020B0604020202020204" pitchFamily="34" charset="0"/>
              </a:rPr>
              <a:t> und</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dies in einem Kooperationsvertrag geregelt ist. Auch eine geringere Fluktuation ist in der Regel </a:t>
            </a:r>
            <a:r>
              <a:rPr lang="de-DE" sz="2400" b="1" dirty="0">
                <a:solidFill>
                  <a:srgbClr val="000000"/>
                </a:solidFill>
                <a:latin typeface="Calibri" panose="020F0502020204030204" pitchFamily="34" charset="0"/>
                <a:ea typeface="Calibri" panose="020F0502020204030204" pitchFamily="34" charset="0"/>
                <a:cs typeface="Arial" panose="020B0604020202020204" pitchFamily="34" charset="0"/>
              </a:rPr>
              <a:t>gegeben</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de-DE" sz="2400" b="1" dirty="0">
                <a:effectLst/>
                <a:latin typeface="Calibri" panose="020F0502020204030204" pitchFamily="34" charset="0"/>
                <a:ea typeface="Calibri" panose="020F0502020204030204" pitchFamily="34" charset="0"/>
                <a:cs typeface="Arial" panose="020B0604020202020204" pitchFamily="34" charset="0"/>
              </a:rPr>
              <a:t>Wir von </a:t>
            </a:r>
            <a:r>
              <a:rPr lang="de-DE" sz="2400" b="1" dirty="0" err="1">
                <a:effectLst/>
                <a:latin typeface="Calibri" panose="020F0502020204030204" pitchFamily="34" charset="0"/>
                <a:ea typeface="Calibri" panose="020F0502020204030204" pitchFamily="34" charset="0"/>
                <a:cs typeface="Arial" panose="020B0604020202020204" pitchFamily="34" charset="0"/>
              </a:rPr>
              <a:t>MaWoMe</a:t>
            </a:r>
            <a:r>
              <a:rPr lang="de-DE" sz="2400" b="1" dirty="0">
                <a:effectLst/>
                <a:latin typeface="Calibri" panose="020F0502020204030204" pitchFamily="34" charset="0"/>
                <a:ea typeface="Calibri" panose="020F0502020204030204" pitchFamily="34" charset="0"/>
                <a:cs typeface="Arial" panose="020B0604020202020204" pitchFamily="34" charset="0"/>
              </a:rPr>
              <a:t> werben dafür, dass Städte und Gemeinden für diese Bebauungsart mehr Grundstücke zur Verfügung stellen. </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750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A6EA4B0A-DCF2-03CB-1F40-153D09090265}"/>
              </a:ext>
            </a:extLst>
          </p:cNvPr>
          <p:cNvSpPr txBox="1"/>
          <p:nvPr/>
        </p:nvSpPr>
        <p:spPr>
          <a:xfrm>
            <a:off x="880217" y="470019"/>
            <a:ext cx="10904434" cy="3964803"/>
          </a:xfrm>
          <a:prstGeom prst="rect">
            <a:avLst/>
          </a:prstGeom>
          <a:noFill/>
        </p:spPr>
        <p:txBody>
          <a:bodyPr wrap="square">
            <a:spAutoFit/>
          </a:bodyPr>
          <a:lstStyle/>
          <a:p>
            <a:pPr algn="ctr">
              <a:lnSpc>
                <a:spcPct val="107000"/>
              </a:lnSpc>
              <a:spcAft>
                <a:spcPts val="800"/>
              </a:spcAft>
            </a:pP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„Mehr als Wohnen“: Gelebte Gemeinschaft</a:t>
            </a:r>
          </a:p>
          <a:p>
            <a:pPr algn="ctr">
              <a:lnSpc>
                <a:spcPct val="107000"/>
              </a:lnSpc>
              <a:spcAft>
                <a:spcPts val="800"/>
              </a:spcAft>
            </a:pP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Gemeinschaftliches Leben braucht Organisation und gerecht verteilte Aufgaben. </a:t>
            </a:r>
            <a:endParaRPr lang="de-DE" sz="24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500"/>
              </a:spcAft>
            </a:pPr>
            <a:r>
              <a:rPr lang="de-DE" sz="2400" b="1" dirty="0">
                <a:effectLst/>
                <a:latin typeface="Calibri" panose="020F0502020204030204" pitchFamily="34" charset="0"/>
                <a:ea typeface="Calibri" panose="020F0502020204030204" pitchFamily="34" charset="0"/>
                <a:cs typeface="Arial" panose="020B0604020202020204" pitchFamily="34" charset="0"/>
              </a:rPr>
              <a:t>Alle erwachsenen Bewohner gehören dem Verein der Mieterschaft an, der den Investoren als Vermietern kooperativ gegenübersteht. Eine Kooperationsvereinbarung regelt die Rechte und Pflichten beider Seiten. </a:t>
            </a:r>
          </a:p>
          <a:p>
            <a:pPr>
              <a:lnSpc>
                <a:spcPct val="107000"/>
              </a:lnSpc>
              <a:spcAft>
                <a:spcPts val="500"/>
              </a:spcAft>
            </a:pPr>
            <a:r>
              <a:rPr lang="de-DE" sz="2400" b="1" dirty="0">
                <a:effectLst/>
                <a:latin typeface="Calibri" panose="020F0502020204030204" pitchFamily="34" charset="0"/>
                <a:ea typeface="Calibri" panose="020F0502020204030204" pitchFamily="34" charset="0"/>
                <a:cs typeface="Arial" panose="020B0604020202020204" pitchFamily="34" charset="0"/>
              </a:rPr>
              <a:t>Der Verein wurde im Februar 2018, also bereits vor dem ersten Spatenstich gegründet. </a:t>
            </a:r>
            <a:r>
              <a:rPr lang="de-DE" sz="2400" b="1" dirty="0">
                <a:latin typeface="Calibri" panose="020F0502020204030204" pitchFamily="34" charset="0"/>
                <a:ea typeface="Calibri" panose="020F0502020204030204" pitchFamily="34" charset="0"/>
                <a:cs typeface="Arial" panose="020B0604020202020204" pitchFamily="34" charset="0"/>
              </a:rPr>
              <a:t>Viele</a:t>
            </a:r>
            <a:r>
              <a:rPr lang="de-DE" sz="2400" b="1" dirty="0">
                <a:effectLst/>
                <a:latin typeface="Calibri" panose="020F0502020204030204" pitchFamily="34" charset="0"/>
                <a:ea typeface="Calibri" panose="020F0502020204030204" pitchFamily="34" charset="0"/>
                <a:cs typeface="Arial" panose="020B0604020202020204" pitchFamily="34" charset="0"/>
              </a:rPr>
              <a:t> künftigen Nachbarn kannten sich schon recht gut aus regelmäßigen Treffen, </a:t>
            </a:r>
            <a:r>
              <a:rPr lang="de-DE" sz="2400" b="1" dirty="0">
                <a:latin typeface="Calibri" panose="020F0502020204030204" pitchFamily="34" charset="0"/>
                <a:ea typeface="Calibri" panose="020F0502020204030204" pitchFamily="34" charset="0"/>
                <a:cs typeface="Arial" panose="020B0604020202020204" pitchFamily="34" charset="0"/>
              </a:rPr>
              <a:t>bevor </a:t>
            </a:r>
            <a:r>
              <a:rPr lang="de-DE" sz="2400" b="1" dirty="0">
                <a:effectLst/>
                <a:latin typeface="Calibri" panose="020F0502020204030204" pitchFamily="34" charset="0"/>
                <a:ea typeface="Calibri" panose="020F0502020204030204" pitchFamily="34" charset="0"/>
                <a:cs typeface="Arial" panose="020B0604020202020204" pitchFamily="34" charset="0"/>
              </a:rPr>
              <a:t>sie nach und nach hier eingezogen sind.</a:t>
            </a:r>
          </a:p>
        </p:txBody>
      </p:sp>
    </p:spTree>
    <p:extLst>
      <p:ext uri="{BB962C8B-B14F-4D97-AF65-F5344CB8AC3E}">
        <p14:creationId xmlns:p14="http://schemas.microsoft.com/office/powerpoint/2010/main" val="228846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5A56A2A-00D3-4B9D-DE24-6FCC904E3FD6}"/>
              </a:ext>
            </a:extLst>
          </p:cNvPr>
          <p:cNvSpPr txBox="1"/>
          <p:nvPr/>
        </p:nvSpPr>
        <p:spPr>
          <a:xfrm>
            <a:off x="803305" y="931491"/>
            <a:ext cx="10186587" cy="5799601"/>
          </a:xfrm>
          <a:prstGeom prst="rect">
            <a:avLst/>
          </a:prstGeom>
          <a:noFill/>
        </p:spPr>
        <p:txBody>
          <a:bodyPr wrap="square">
            <a:spAutoFit/>
          </a:bodyPr>
          <a:lstStyle/>
          <a:p>
            <a:pPr>
              <a:lnSpc>
                <a:spcPct val="107000"/>
              </a:lnSpc>
              <a:spcAft>
                <a:spcPts val="500"/>
              </a:spcAft>
            </a:pP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„Mehr als Wohnen“: Vereinstreffen</a:t>
            </a:r>
          </a:p>
          <a:p>
            <a:pPr>
              <a:lnSpc>
                <a:spcPct val="107000"/>
              </a:lnSpc>
              <a:spcAft>
                <a:spcPts val="500"/>
              </a:spcAft>
            </a:pPr>
            <a:endParaRPr lang="de-DE" sz="24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Wir haben monatliche verpflichtende Vereinstreffen, bei denen alle anstehenden Aufgaben, Vorhaben, Anschaffungen und Probleme besprochen werden. Hier werden alle Belange unseres Zusammenlebens wie Entscheidungen zur Belegung der Wohnungen, zur Verwendung der Vereinsmittel und zu Aktivitäten der Gemeinschaft diskutiert und beschlossen. Konflikte, die wie in allen Gemeinschaften auch bei uns auftreten, werden bei diesen Treffen und zusätzlich auf jährlichen Reflexionstagen besprochen und bearbeitet. Der Vorstand des Vereins bereitet jeweils die Tagesordnung der Treffen vor.</a:t>
            </a:r>
            <a:endParaRPr lang="de-DE" sz="24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Die wichtigsten Aufgabenbereiche werden von Arbeitsgemeinschaften betreut, der Belegungskommission, der AG Gemeinschaftsraum, der AG Garten und der AG Dienste.</a:t>
            </a:r>
            <a:endParaRPr lang="de-DE"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745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A881C26-39A1-84C0-3F67-BA81299D5DA0}"/>
              </a:ext>
            </a:extLst>
          </p:cNvPr>
          <p:cNvSpPr txBox="1"/>
          <p:nvPr/>
        </p:nvSpPr>
        <p:spPr>
          <a:xfrm>
            <a:off x="828943" y="615297"/>
            <a:ext cx="10648060" cy="4740593"/>
          </a:xfrm>
          <a:prstGeom prst="rect">
            <a:avLst/>
          </a:prstGeom>
          <a:noFill/>
        </p:spPr>
        <p:txBody>
          <a:bodyPr wrap="square">
            <a:spAutoFit/>
          </a:bodyPr>
          <a:lstStyle/>
          <a:p>
            <a:pPr>
              <a:lnSpc>
                <a:spcPct val="107000"/>
              </a:lnSpc>
              <a:spcAft>
                <a:spcPts val="500"/>
              </a:spcAft>
            </a:pPr>
            <a:r>
              <a:rPr lang="de-DE" sz="20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„Mehr als Wohnen“: Belegungskommission</a:t>
            </a:r>
          </a:p>
          <a:p>
            <a:pPr>
              <a:lnSpc>
                <a:spcPct val="107000"/>
              </a:lnSpc>
              <a:spcAft>
                <a:spcPts val="500"/>
              </a:spcAft>
            </a:pPr>
            <a:endParaRPr lang="de-DE" sz="20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Die Belegungskommission bereitet die Vergabe frei gewordener Wohnungen vor, indem sie eingehende Bewerbungen sichtet und geeignete Bewerber dem Plenum vorschlägt. Da zurzeit alle Wohnungen belegt sind, reagiert sie auf Anfragen von Interessent*innen, führt eine Warteliste und informiert über einschlägige Informationsveranstaltungen und Angebote anderer Wohnprojekte. </a:t>
            </a:r>
          </a:p>
          <a:p>
            <a:pPr>
              <a:lnSpc>
                <a:spcPct val="107000"/>
              </a:lnSpc>
              <a:spcAft>
                <a:spcPts val="500"/>
              </a:spcAft>
            </a:pPr>
            <a:endParaRPr lang="de-DE" sz="2400" b="1"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500"/>
              </a:spcAft>
            </a:pPr>
            <a:r>
              <a:rPr lang="de-DE" sz="2400" b="1" dirty="0">
                <a:effectLst/>
                <a:latin typeface="Calibri" panose="020F0502020204030204" pitchFamily="34" charset="0"/>
                <a:ea typeface="Calibri" panose="020F0502020204030204" pitchFamily="34" charset="0"/>
                <a:cs typeface="Arial" panose="020B0604020202020204" pitchFamily="34" charset="0"/>
              </a:rPr>
              <a:t>Einbindung von sozialen Einrichtungen bei einer möglichen Belegung </a:t>
            </a:r>
          </a:p>
          <a:p>
            <a:pPr>
              <a:lnSpc>
                <a:spcPct val="107000"/>
              </a:lnSpc>
              <a:spcAft>
                <a:spcPts val="500"/>
              </a:spcAft>
            </a:pPr>
            <a:r>
              <a:rPr lang="de-DE" sz="2400" b="1" dirty="0">
                <a:effectLst/>
                <a:latin typeface="Calibri" panose="020F0502020204030204" pitchFamily="34" charset="0"/>
                <a:ea typeface="Calibri" panose="020F0502020204030204" pitchFamily="34" charset="0"/>
                <a:cs typeface="Arial" panose="020B0604020202020204" pitchFamily="34" charset="0"/>
              </a:rPr>
              <a:t>(z.B. Westfalenfleiß).</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500"/>
              </a:spcAft>
            </a:pPr>
            <a:endParaRPr lang="de-DE"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915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1AFDCBC-DFEC-2087-D784-BD246FE4B26C}"/>
              </a:ext>
            </a:extLst>
          </p:cNvPr>
          <p:cNvSpPr txBox="1"/>
          <p:nvPr/>
        </p:nvSpPr>
        <p:spPr>
          <a:xfrm>
            <a:off x="649479" y="1119499"/>
            <a:ext cx="10289137" cy="3364447"/>
          </a:xfrm>
          <a:prstGeom prst="rect">
            <a:avLst/>
          </a:prstGeom>
          <a:noFill/>
        </p:spPr>
        <p:txBody>
          <a:bodyPr wrap="square">
            <a:spAutoFit/>
          </a:bodyPr>
          <a:lstStyle/>
          <a:p>
            <a:pPr>
              <a:lnSpc>
                <a:spcPct val="107000"/>
              </a:lnSpc>
              <a:spcAft>
                <a:spcPts val="500"/>
              </a:spcAft>
            </a:pPr>
            <a:r>
              <a:rPr lang="de-DE"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„Mehr als Wohnen“: AG Gemeinschaftraum</a:t>
            </a:r>
            <a:endParaRPr lang="de-DE" sz="24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endParaRPr lang="de-DE" sz="2400" b="1"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Die AG Gemeinschaftsraum organisiert Anschaffungen und Arbeiten, die die gemeinschaftlichen Räume betreffen. Das sind außer der großen Gemeinschaftswohnung mit Gästezimmer, in der auch die Vereinstreffen stattfinden, ein Fitness- und ein Werkraum im Keller sowie gemeinschaftliche Abstellräume. Auch ein Hoffest mit Trödelmarkt, zu dem unsere Nachbarschaft eingeladen war, hat diese AG organisiert.</a:t>
            </a:r>
            <a:endParaRPr lang="de-DE"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45231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FDD8C82-7012-06A9-3C25-AD74DE71CC41}"/>
              </a:ext>
            </a:extLst>
          </p:cNvPr>
          <p:cNvSpPr txBox="1"/>
          <p:nvPr/>
        </p:nvSpPr>
        <p:spPr>
          <a:xfrm>
            <a:off x="803305" y="965675"/>
            <a:ext cx="9955850" cy="4347152"/>
          </a:xfrm>
          <a:prstGeom prst="rect">
            <a:avLst/>
          </a:prstGeom>
          <a:noFill/>
        </p:spPr>
        <p:txBody>
          <a:bodyPr wrap="square">
            <a:spAutoFit/>
          </a:bodyPr>
          <a:lstStyle/>
          <a:p>
            <a:pPr>
              <a:lnSpc>
                <a:spcPct val="107000"/>
              </a:lnSpc>
              <a:spcAft>
                <a:spcPts val="500"/>
              </a:spcAft>
            </a:pPr>
            <a:r>
              <a:rPr lang="de-DE"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de-DE" sz="2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„Mehr als Wohnen“: AG- Garten und AG- Dienste</a:t>
            </a:r>
            <a:endParaRPr lang="de-DE" sz="2400" b="1"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endParaRPr lang="de-DE" sz="2400" b="1"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Die AG Garten sorgt für die Durchführung aller Arbeiten, die mit den Grünflächen und Beeten des Projekts zu tun haben. Dabei hat sich die Vergabe bestimmter Aufgaben an Paten bewährt, die eigenverantwortlich </a:t>
            </a: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z. B. für kleinere oder größere Beete zuständig sind. </a:t>
            </a:r>
          </a:p>
          <a:p>
            <a:pPr>
              <a:lnSpc>
                <a:spcPct val="107000"/>
              </a:lnSpc>
              <a:spcAft>
                <a:spcPts val="500"/>
              </a:spcAft>
            </a:pPr>
            <a:endParaRPr lang="de-DE" sz="24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500"/>
              </a:spcAft>
            </a:pPr>
            <a:r>
              <a:rPr lang="de-DE" sz="2400" b="1" dirty="0">
                <a:effectLst/>
                <a:latin typeface="Calibri" panose="020F0502020204030204" pitchFamily="34" charset="0"/>
                <a:ea typeface="Times New Roman" panose="02020603050405020304" pitchFamily="18" charset="0"/>
                <a:cs typeface="Calibri" panose="020F0502020204030204" pitchFamily="34" charset="0"/>
              </a:rPr>
              <a:t>Die AG Dienste verteilt Arbeiten wie die Pflege der Gebäude, die Müllentsorgung und die Winterdienste auf Freiwillige. Bisher kommen wir dabei ohne Gärtner- und Hausmeisterdienste aus. </a:t>
            </a:r>
            <a:endParaRPr lang="de-DE"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497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D96D7FA-6FEA-D176-7D71-1318081BDA99}"/>
              </a:ext>
            </a:extLst>
          </p:cNvPr>
          <p:cNvSpPr>
            <a:spLocks noChangeArrowheads="1"/>
          </p:cNvSpPr>
          <p:nvPr/>
        </p:nvSpPr>
        <p:spPr bwMode="auto">
          <a:xfrm>
            <a:off x="606750" y="489068"/>
            <a:ext cx="107762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Aus der Ausschreibung der Stadt Münster zum Projekt „Nachbarschaftliches Wohnen in MS-Mecklenbeck“ </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vom August 2016:</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B30901F6-9EE6-27A5-FFF4-82C6C357A8A5}"/>
              </a:ext>
            </a:extLst>
          </p:cNvPr>
          <p:cNvSpPr>
            <a:spLocks noChangeArrowheads="1"/>
          </p:cNvSpPr>
          <p:nvPr/>
        </p:nvSpPr>
        <p:spPr bwMode="auto">
          <a:xfrm flipV="1">
            <a:off x="0" y="4524374"/>
            <a:ext cx="92571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pic>
        <p:nvPicPr>
          <p:cNvPr id="4" name="Grafik 3" descr="Ein Bild, das Karte enthält.&#10;&#10;Automatisch generierte Beschreibung">
            <a:extLst>
              <a:ext uri="{FF2B5EF4-FFF2-40B4-BE49-F238E27FC236}">
                <a16:creationId xmlns:a16="http://schemas.microsoft.com/office/drawing/2014/main" id="{BD79CBF3-7F88-B465-1003-C7B16B33F4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10" y="1684304"/>
            <a:ext cx="6230219" cy="4401164"/>
          </a:xfrm>
          <a:prstGeom prst="rect">
            <a:avLst/>
          </a:prstGeom>
        </p:spPr>
      </p:pic>
    </p:spTree>
    <p:extLst>
      <p:ext uri="{BB962C8B-B14F-4D97-AF65-F5344CB8AC3E}">
        <p14:creationId xmlns:p14="http://schemas.microsoft.com/office/powerpoint/2010/main" val="3080485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668E5738-567F-0E45-FD00-D837975C6CEF}"/>
              </a:ext>
            </a:extLst>
          </p:cNvPr>
          <p:cNvGraphicFramePr>
            <a:graphicFrameLocks noGrp="1"/>
          </p:cNvGraphicFramePr>
          <p:nvPr>
            <p:ph idx="1"/>
            <p:extLst>
              <p:ext uri="{D42A27DB-BD31-4B8C-83A1-F6EECF244321}">
                <p14:modId xmlns:p14="http://schemas.microsoft.com/office/powerpoint/2010/main" val="3639066735"/>
              </p:ext>
            </p:extLst>
          </p:nvPr>
        </p:nvGraphicFramePr>
        <p:xfrm>
          <a:off x="3220720" y="3751993"/>
          <a:ext cx="5750560" cy="946610"/>
        </p:xfrm>
        <a:graphic>
          <a:graphicData uri="http://schemas.openxmlformats.org/drawingml/2006/table">
            <a:tbl>
              <a:tblPr firstRow="1" firstCol="1" bandRow="1">
                <a:tableStyleId>{5C22544A-7EE6-4342-B048-85BDC9FD1C3A}</a:tableStyleId>
              </a:tblPr>
              <a:tblGrid>
                <a:gridCol w="958215">
                  <a:extLst>
                    <a:ext uri="{9D8B030D-6E8A-4147-A177-3AD203B41FA5}">
                      <a16:colId xmlns:a16="http://schemas.microsoft.com/office/drawing/2014/main" val="569346578"/>
                    </a:ext>
                  </a:extLst>
                </a:gridCol>
                <a:gridCol w="958215">
                  <a:extLst>
                    <a:ext uri="{9D8B030D-6E8A-4147-A177-3AD203B41FA5}">
                      <a16:colId xmlns:a16="http://schemas.microsoft.com/office/drawing/2014/main" val="3876046339"/>
                    </a:ext>
                  </a:extLst>
                </a:gridCol>
                <a:gridCol w="958215">
                  <a:extLst>
                    <a:ext uri="{9D8B030D-6E8A-4147-A177-3AD203B41FA5}">
                      <a16:colId xmlns:a16="http://schemas.microsoft.com/office/drawing/2014/main" val="2662244190"/>
                    </a:ext>
                  </a:extLst>
                </a:gridCol>
                <a:gridCol w="958215">
                  <a:extLst>
                    <a:ext uri="{9D8B030D-6E8A-4147-A177-3AD203B41FA5}">
                      <a16:colId xmlns:a16="http://schemas.microsoft.com/office/drawing/2014/main" val="949947815"/>
                    </a:ext>
                  </a:extLst>
                </a:gridCol>
                <a:gridCol w="958850">
                  <a:extLst>
                    <a:ext uri="{9D8B030D-6E8A-4147-A177-3AD203B41FA5}">
                      <a16:colId xmlns:a16="http://schemas.microsoft.com/office/drawing/2014/main" val="733982735"/>
                    </a:ext>
                  </a:extLst>
                </a:gridCol>
                <a:gridCol w="958850">
                  <a:extLst>
                    <a:ext uri="{9D8B030D-6E8A-4147-A177-3AD203B41FA5}">
                      <a16:colId xmlns:a16="http://schemas.microsoft.com/office/drawing/2014/main" val="30350419"/>
                    </a:ext>
                  </a:extLst>
                </a:gridCol>
              </a:tblGrid>
              <a:tr h="473305">
                <a:tc>
                  <a:txBody>
                    <a:bodyPr/>
                    <a:lstStyle/>
                    <a:p>
                      <a:pPr algn="ctr">
                        <a:lnSpc>
                          <a:spcPct val="107000"/>
                        </a:lnSpc>
                        <a:spcAft>
                          <a:spcPts val="800"/>
                        </a:spcAft>
                      </a:pPr>
                      <a:r>
                        <a:rPr lang="de-DE" sz="1600">
                          <a:effectLst/>
                        </a:rPr>
                        <a:t>26-35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36-45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46-55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56-65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66-75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76-85</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8879004"/>
                  </a:ext>
                </a:extLst>
              </a:tr>
              <a:tr h="473305">
                <a:tc>
                  <a:txBody>
                    <a:bodyPr/>
                    <a:lstStyle/>
                    <a:p>
                      <a:pPr algn="ctr">
                        <a:lnSpc>
                          <a:spcPct val="107000"/>
                        </a:lnSpc>
                        <a:spcAft>
                          <a:spcPts val="800"/>
                        </a:spcAft>
                      </a:pPr>
                      <a:r>
                        <a:rPr lang="de-DE" sz="1600">
                          <a:effectLst/>
                        </a:rPr>
                        <a:t>4</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7</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7</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6</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a:effectLst/>
                        </a:rPr>
                        <a:t>6</a:t>
                      </a:r>
                      <a:endParaRPr lang="de-DE"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de-DE" sz="1600" dirty="0">
                          <a:effectLst/>
                        </a:rPr>
                        <a:t>8</a:t>
                      </a:r>
                      <a:endParaRPr lang="de-DE"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52643400"/>
                  </a:ext>
                </a:extLst>
              </a:tr>
            </a:tbl>
          </a:graphicData>
        </a:graphic>
      </p:graphicFrame>
      <p:sp>
        <p:nvSpPr>
          <p:cNvPr id="5" name="Rectangle 1">
            <a:extLst>
              <a:ext uri="{FF2B5EF4-FFF2-40B4-BE49-F238E27FC236}">
                <a16:creationId xmlns:a16="http://schemas.microsoft.com/office/drawing/2014/main" id="{35092E48-AF31-B2CE-2E03-520445825066}"/>
              </a:ext>
            </a:extLst>
          </p:cNvPr>
          <p:cNvSpPr>
            <a:spLocks noGrp="1" noChangeArrowheads="1"/>
          </p:cNvSpPr>
          <p:nvPr>
            <p:ph type="title"/>
          </p:nvPr>
        </p:nvSpPr>
        <p:spPr bwMode="auto">
          <a:xfrm>
            <a:off x="838200" y="1930561"/>
            <a:ext cx="1002376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Unsere Altersstruktur bei </a:t>
            </a:r>
            <a:r>
              <a:rPr kumimoji="0" lang="de-DE" altLang="de-DE" sz="36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MaWoMe</a:t>
            </a:r>
            <a:r>
              <a:rPr kumimoji="0" lang="de-DE" altLang="de-DE" sz="3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endParaRPr kumimoji="0" lang="de-DE" altLang="de-DE"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38 Vereinsmitglieder, Altersdurchschnitt 58 Jahre.</a:t>
            </a:r>
            <a:endParaRPr kumimoji="0" lang="de-DE" altLang="de-DE"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+ 12 Kinder und Jugendliche.</a:t>
            </a:r>
            <a:endParaRPr kumimoji="0" lang="de-DE" altLang="de-DE"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697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4B84A72-AD65-15A5-B1C8-33A0E277A59D}"/>
              </a:ext>
            </a:extLst>
          </p:cNvPr>
          <p:cNvSpPr txBox="1"/>
          <p:nvPr/>
        </p:nvSpPr>
        <p:spPr>
          <a:xfrm>
            <a:off x="1093862" y="828941"/>
            <a:ext cx="10374594" cy="5020157"/>
          </a:xfrm>
          <a:prstGeom prst="rect">
            <a:avLst/>
          </a:prstGeom>
          <a:noFill/>
        </p:spPr>
        <p:txBody>
          <a:bodyPr wrap="square">
            <a:spAutoFit/>
          </a:bodyPr>
          <a:lstStyle/>
          <a:p>
            <a:pPr>
              <a:lnSpc>
                <a:spcPct val="107000"/>
              </a:lnSpc>
              <a:spcAft>
                <a:spcPts val="800"/>
              </a:spcAft>
            </a:pPr>
            <a:r>
              <a:rPr lang="de-DE" sz="2400" b="1" u="sng" dirty="0">
                <a:effectLst/>
                <a:latin typeface="Calibri" panose="020F0502020204030204" pitchFamily="34" charset="0"/>
                <a:ea typeface="Calibri" panose="020F0502020204030204" pitchFamily="34" charset="0"/>
                <a:cs typeface="Arial" panose="020B0604020202020204" pitchFamily="34" charset="0"/>
              </a:rPr>
              <a:t>Synergien: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Unsere positiven Erfahrungen möchten wir an Interessierte weitergeben. Vor allem die vielfältigen Einsparmöglichkeiten und Synergien die hier genutzt wurden und die die Nebenkosten erheblich senkten.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Werkzeuge aus 30 Haushalten aller Art im Werkraum für Reparaturen und zum Basteln aller Art.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Bereitstellung von Fahrrädern für Bewohner und Gäste, die kostenlos zur Verfügung stehen.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Gartengeräte aus 30 Haushalten die nicht extra angeschafft werden mussten (incl. Rasenmäher etc.).</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Waschraum mit Waschmaschine (gekauft) und Trockner (geschenkt) zur allgemeinen Nutzung für eine geringe Nutzungsgebühr. </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1688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69FB2FD0-34EF-A151-8B54-1F7E9BDA5049}"/>
              </a:ext>
            </a:extLst>
          </p:cNvPr>
          <p:cNvSpPr txBox="1"/>
          <p:nvPr/>
        </p:nvSpPr>
        <p:spPr>
          <a:xfrm>
            <a:off x="922945" y="615298"/>
            <a:ext cx="10340411" cy="4814972"/>
          </a:xfrm>
          <a:prstGeom prst="rect">
            <a:avLst/>
          </a:prstGeom>
          <a:noFill/>
        </p:spPr>
        <p:txBody>
          <a:bodyPr wrap="square">
            <a:spAutoFit/>
          </a:bodyPr>
          <a:lstStyle/>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Teilen von Internetanschlüssen mit eigens dafür installierter Haustechnik. </a:t>
            </a:r>
          </a:p>
          <a:p>
            <a:pPr lvl="0">
              <a:lnSpc>
                <a:spcPct val="107000"/>
              </a:lnSpc>
            </a:pPr>
            <a:r>
              <a:rPr lang="de-DE" sz="2400" b="1" dirty="0">
                <a:effectLst/>
                <a:latin typeface="Times New Roman" panose="02020603050405020304" pitchFamily="18" charset="0"/>
                <a:ea typeface="Calibri" panose="020F0502020204030204" pitchFamily="34" charset="0"/>
                <a:cs typeface="Arial" panose="020B0604020202020204" pitchFamily="34" charset="0"/>
              </a:rPr>
              <a:t>     (Medienverteiler in jeder Wohnun</a:t>
            </a:r>
            <a:r>
              <a:rPr lang="de-DE" sz="2400" b="1" dirty="0">
                <a:latin typeface="Times New Roman" panose="02020603050405020304" pitchFamily="18" charset="0"/>
                <a:ea typeface="Calibri" panose="020F0502020204030204" pitchFamily="34" charset="0"/>
                <a:cs typeface="Arial" panose="020B0604020202020204" pitchFamily="34" charset="0"/>
              </a:rPr>
              <a:t>g)</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Die Solaranlage ermöglicht uns einen niedrigen kW-Preis für Strom.</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Besucher können in einem Gästezimmer übernachten.  10,- € erste Nacht, 5,-€ jede weitere.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Kühl- Gefrierkombination mit Eiswürfelspender (Dauerleihgabe?</a:t>
            </a:r>
            <a:r>
              <a:rPr lang="de-DE" sz="2400" b="1" dirty="0">
                <a:effectLst/>
                <a:latin typeface="Times New Roman" panose="02020603050405020304" pitchFamily="18" charset="0"/>
                <a:ea typeface="Times New Roman" panose="02020603050405020304" pitchFamily="18" charset="0"/>
                <a:cs typeface="Arial" panose="020B0604020202020204" pitchFamily="34" charset="0"/>
                <a:sym typeface="Wingdings" panose="05000000000000000000" pitchFamily="2" charset="2"/>
              </a:rPr>
              <a:t></a:t>
            </a: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Teilen von Zeitungsabos</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Fernseher, Musikanlage und Lautsprecher im Gemeinschaftsraum       (alles Geschenke von Mietern).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Bilder aus 30 Haushalten die, die gemeinschaftlichen Räume verschönern.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Gartentische, Stühle und Bänke,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u.v.m.</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31900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B157706-E2C6-4CBB-C7D4-F70099670C2F}"/>
              </a:ext>
            </a:extLst>
          </p:cNvPr>
          <p:cNvSpPr txBox="1"/>
          <p:nvPr/>
        </p:nvSpPr>
        <p:spPr>
          <a:xfrm>
            <a:off x="1051133" y="752030"/>
            <a:ext cx="10272045" cy="5329857"/>
          </a:xfrm>
          <a:prstGeom prst="rect">
            <a:avLst/>
          </a:prstGeom>
          <a:noFill/>
        </p:spPr>
        <p:txBody>
          <a:bodyPr wrap="square">
            <a:spAutoFit/>
          </a:bodyPr>
          <a:lstStyle/>
          <a:p>
            <a:pPr>
              <a:lnSpc>
                <a:spcPct val="107000"/>
              </a:lnSpc>
              <a:spcAft>
                <a:spcPts val="800"/>
              </a:spcAft>
            </a:pPr>
            <a:r>
              <a:rPr lang="de-DE" sz="2400" b="1" u="sng" dirty="0">
                <a:latin typeface="Times New Roman" panose="02020603050405020304" pitchFamily="18" charset="0"/>
                <a:ea typeface="Times New Roman" panose="02020603050405020304" pitchFamily="18" charset="0"/>
                <a:cs typeface="Arial" panose="020B0604020202020204" pitchFamily="34" charset="0"/>
              </a:rPr>
              <a:t>Aktivitäten</a:t>
            </a:r>
            <a:r>
              <a:rPr lang="de-DE" sz="2400" b="1" u="sng" dirty="0">
                <a:effectLst/>
                <a:latin typeface="Times New Roman" panose="02020603050405020304" pitchFamily="18" charset="0"/>
                <a:ea typeface="Times New Roman" panose="02020603050405020304" pitchFamily="18" charset="0"/>
                <a:cs typeface="Arial" panose="020B0604020202020204" pitchFamily="34" charset="0"/>
              </a:rPr>
              <a: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Gemeinsame Aktion und kreatives Gestalten in der Gemeinschaft inspirieren junge und ältere Menschen und halten körperlich und geistig fit.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Times New Roman" panose="02020603050405020304" pitchFamily="18" charset="0"/>
                <a:ea typeface="Times New Roman" panose="02020603050405020304" pitchFamily="18" charset="0"/>
                <a:cs typeface="Arial" panose="020B0604020202020204" pitchFamily="34" charset="0"/>
              </a:rPr>
              <a:t>Probleme werden besprochen und möglichst einer Lösung zugeführt.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Calibri" panose="020F0502020204030204" pitchFamily="34" charset="0"/>
              </a:rPr>
              <a:t>Hinzu kommen die Aktivitäten wie: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Spieleabende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Fernsehabende (</a:t>
            </a:r>
            <a:r>
              <a:rPr lang="de-DE" sz="2400" b="1" dirty="0">
                <a:effectLst/>
                <a:latin typeface="Calibri" panose="020F0502020204030204" pitchFamily="34" charset="0"/>
                <a:ea typeface="Calibri" panose="020F0502020204030204" pitchFamily="34" charset="0"/>
                <a:cs typeface="Arial" panose="020B0604020202020204" pitchFamily="34" charset="0"/>
              </a:rPr>
              <a:t>Public Viewing, Sport, </a:t>
            </a:r>
            <a:r>
              <a:rPr lang="de-DE" sz="2400" b="1" dirty="0">
                <a:effectLst/>
                <a:latin typeface="Calibri" panose="020F0502020204030204" pitchFamily="34" charset="0"/>
                <a:ea typeface="Calibri" panose="020F0502020204030204" pitchFamily="34" charset="0"/>
                <a:cs typeface="Calibri" panose="020F0502020204030204" pitchFamily="34" charset="0"/>
              </a:rPr>
              <a:t>Film, etc.)</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Vortragsabende, Lyrikabende (2mal bereits Besuch Stadt Ensemble Münster)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Yogakurse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Gemeinsames Kochen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Glühweinabende</a:t>
            </a:r>
          </a:p>
          <a:p>
            <a:pPr marL="342900" lvl="0" indent="-342900">
              <a:lnSpc>
                <a:spcPct val="107000"/>
              </a:lnSpc>
              <a:spcAft>
                <a:spcPts val="800"/>
              </a:spcAft>
              <a:buFont typeface="Calibri" panose="020F0502020204030204" pitchFamily="34" charset="0"/>
              <a:buChar char="-"/>
            </a:pPr>
            <a:r>
              <a:rPr lang="de-DE" sz="2400" b="1" dirty="0">
                <a:latin typeface="Calibri" panose="020F0502020204030204" pitchFamily="34" charset="0"/>
                <a:ea typeface="Calibri" panose="020F0502020204030204" pitchFamily="34" charset="0"/>
                <a:cs typeface="Calibri" panose="020F0502020204030204" pitchFamily="34" charset="0"/>
              </a:rPr>
              <a:t>Gemeinsames Basteln</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64130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AA9ACF9A-FAA1-9A78-7B1D-86FF21E3099C}"/>
              </a:ext>
            </a:extLst>
          </p:cNvPr>
          <p:cNvSpPr txBox="1"/>
          <p:nvPr/>
        </p:nvSpPr>
        <p:spPr>
          <a:xfrm>
            <a:off x="863125" y="897308"/>
            <a:ext cx="10485690" cy="4816896"/>
          </a:xfrm>
          <a:prstGeom prst="rect">
            <a:avLst/>
          </a:prstGeom>
          <a:noFill/>
        </p:spPr>
        <p:txBody>
          <a:bodyPr wrap="square">
            <a:spAutoFit/>
          </a:bodyPr>
          <a:lstStyle/>
          <a:p>
            <a:pPr lvl="0">
              <a:lnSpc>
                <a:spcPct val="107000"/>
              </a:lnSpc>
            </a:pPr>
            <a:endParaRPr lang="de-DE" sz="2400" b="1" u="sng"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Weinproben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Reibeplätzchen backen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Pizza, Flammkuchen, Waffeln backen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Grillen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Feste und Geburtstagsfeiern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Pflanz- und Pflegeaktionen im Garten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Unterstützung im Krankheitsfall </a:t>
            </a: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Lernunterstützung von Kindern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Übernahme von Wohnungs- und Tierpflege im Urlaub</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Wandergruppen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Calibri" panose="020F0502020204030204" pitchFamily="34" charset="0"/>
              </a:rPr>
              <a:t>u. v. m.</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3387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90F80E7-C1EA-1D24-C05C-B773D66BD1F0}"/>
              </a:ext>
            </a:extLst>
          </p:cNvPr>
          <p:cNvSpPr txBox="1"/>
          <p:nvPr/>
        </p:nvSpPr>
        <p:spPr>
          <a:xfrm>
            <a:off x="1025495" y="760577"/>
            <a:ext cx="10323320" cy="4436920"/>
          </a:xfrm>
          <a:prstGeom prst="rect">
            <a:avLst/>
          </a:prstGeom>
          <a:noFill/>
        </p:spPr>
        <p:txBody>
          <a:bodyPr wrap="square">
            <a:spAutoFit/>
          </a:bodyPr>
          <a:lstStyle/>
          <a:p>
            <a:pPr>
              <a:lnSpc>
                <a:spcPct val="107000"/>
              </a:lnSpc>
              <a:spcAft>
                <a:spcPts val="800"/>
              </a:spcAft>
            </a:pPr>
            <a:r>
              <a:rPr lang="de-DE" sz="2400" b="1" u="sng" dirty="0">
                <a:effectLst/>
                <a:latin typeface="Calibri" panose="020F0502020204030204" pitchFamily="34" charset="0"/>
                <a:ea typeface="Calibri" panose="020F0502020204030204" pitchFamily="34" charset="0"/>
                <a:cs typeface="Arial" panose="020B0604020202020204" pitchFamily="34" charset="0"/>
              </a:rPr>
              <a:t>Architektur:</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Einen besonderen Beitrag zum Gelingen eines Mehrgenerationen- Projekts hat die Architektur zu leisten. Hier sind neue Ideen und ist Kreativität notwendig.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Weg vom herkömmlichen Mietblock entlang der Straße, zu einer modernen, zeitgemäßen Architektur mit Innenhof und Gemeinschaftsflächen.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Sehen und gesehen werden fördert den Zusammenhalt in der Gemeinschaft. Doch auch Privatsphäre und Rückzugsmöglichkeiten müssen möglich sein.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Die Architektur ist ein wesentlicher Faktor für das Gelingen eines Mehrgenerationen- Wohnprojekts. </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9304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A7E0A29-BFB7-4930-8468-16295D3569AC}"/>
              </a:ext>
            </a:extLst>
          </p:cNvPr>
          <p:cNvPicPr>
            <a:picLocks noChangeAspect="1"/>
          </p:cNvPicPr>
          <p:nvPr/>
        </p:nvPicPr>
        <p:blipFill>
          <a:blip r:embed="rId2"/>
          <a:stretch>
            <a:fillRect/>
          </a:stretch>
        </p:blipFill>
        <p:spPr>
          <a:xfrm>
            <a:off x="1523362" y="856891"/>
            <a:ext cx="9145276" cy="5144218"/>
          </a:xfrm>
          <a:prstGeom prst="rect">
            <a:avLst/>
          </a:prstGeom>
        </p:spPr>
      </p:pic>
    </p:spTree>
    <p:extLst>
      <p:ext uri="{BB962C8B-B14F-4D97-AF65-F5344CB8AC3E}">
        <p14:creationId xmlns:p14="http://schemas.microsoft.com/office/powerpoint/2010/main" val="304102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CAA046-B76C-41D0-A5B1-DF3BD38E46EB}"/>
              </a:ext>
            </a:extLst>
          </p:cNvPr>
          <p:cNvPicPr>
            <a:picLocks noChangeAspect="1"/>
          </p:cNvPicPr>
          <p:nvPr/>
        </p:nvPicPr>
        <p:blipFill>
          <a:blip r:embed="rId2"/>
          <a:stretch>
            <a:fillRect/>
          </a:stretch>
        </p:blipFill>
        <p:spPr>
          <a:xfrm>
            <a:off x="1523362" y="856891"/>
            <a:ext cx="9145276" cy="5144218"/>
          </a:xfrm>
          <a:prstGeom prst="rect">
            <a:avLst/>
          </a:prstGeom>
        </p:spPr>
      </p:pic>
    </p:spTree>
    <p:extLst>
      <p:ext uri="{BB962C8B-B14F-4D97-AF65-F5344CB8AC3E}">
        <p14:creationId xmlns:p14="http://schemas.microsoft.com/office/powerpoint/2010/main" val="4111808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BA5FD07-9921-4770-97E5-0EFF9660682A}"/>
              </a:ext>
            </a:extLst>
          </p:cNvPr>
          <p:cNvPicPr>
            <a:picLocks noChangeAspect="1"/>
          </p:cNvPicPr>
          <p:nvPr/>
        </p:nvPicPr>
        <p:blipFill>
          <a:blip r:embed="rId2"/>
          <a:stretch>
            <a:fillRect/>
          </a:stretch>
        </p:blipFill>
        <p:spPr>
          <a:xfrm>
            <a:off x="1523362" y="856891"/>
            <a:ext cx="9145276" cy="5144218"/>
          </a:xfrm>
          <a:prstGeom prst="rect">
            <a:avLst/>
          </a:prstGeom>
        </p:spPr>
      </p:pic>
    </p:spTree>
    <p:extLst>
      <p:ext uri="{BB962C8B-B14F-4D97-AF65-F5344CB8AC3E}">
        <p14:creationId xmlns:p14="http://schemas.microsoft.com/office/powerpoint/2010/main" val="3357202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54CB82A7-13DC-AB3F-A4A2-8146D1797046}"/>
              </a:ext>
            </a:extLst>
          </p:cNvPr>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kern="1200">
                <a:solidFill>
                  <a:schemeClr val="bg1"/>
                </a:solidFill>
                <a:latin typeface="+mj-lt"/>
                <a:ea typeface="+mj-ea"/>
                <a:cs typeface="+mj-cs"/>
              </a:rPr>
              <a:t>Fazit:</a:t>
            </a:r>
          </a:p>
          <a:p>
            <a:pPr>
              <a:lnSpc>
                <a:spcPct val="90000"/>
              </a:lnSpc>
              <a:spcBef>
                <a:spcPct val="0"/>
              </a:spcBef>
              <a:spcAft>
                <a:spcPts val="600"/>
              </a:spcAft>
            </a:pPr>
            <a:r>
              <a:rPr lang="en-US" sz="3800" kern="1200">
                <a:solidFill>
                  <a:schemeClr val="bg1"/>
                </a:solidFill>
                <a:latin typeface="+mj-lt"/>
                <a:ea typeface="+mj-ea"/>
                <a:cs typeface="+mj-cs"/>
              </a:rPr>
              <a:t>Wer hier wohnt, der bekommt quasi ein Sorglospaket zur Mietwohnung hinzu.</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fik 3" descr="Zwinkernde Gesichtskontur mit einfarbiger Füllung">
            <a:extLst>
              <a:ext uri="{FF2B5EF4-FFF2-40B4-BE49-F238E27FC236}">
                <a16:creationId xmlns:a16="http://schemas.microsoft.com/office/drawing/2014/main" id="{7160DAA6-DD03-7BE3-16A3-18488590C6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326091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CAFA43-0E9B-8B26-B2A1-92330923F164}"/>
              </a:ext>
            </a:extLst>
          </p:cNvPr>
          <p:cNvSpPr txBox="1"/>
          <p:nvPr/>
        </p:nvSpPr>
        <p:spPr>
          <a:xfrm>
            <a:off x="1005840" y="1221535"/>
            <a:ext cx="10485690" cy="4154984"/>
          </a:xfrm>
          <a:prstGeom prst="rect">
            <a:avLst/>
          </a:prstGeom>
          <a:noFill/>
        </p:spPr>
        <p:txBody>
          <a:bodyPr wrap="square">
            <a:spAutoFit/>
          </a:bodyPr>
          <a:lstStyle/>
          <a:p>
            <a:r>
              <a:rPr lang="de-DE" sz="2400" b="1" dirty="0">
                <a:effectLst/>
                <a:latin typeface="Calibri" panose="020F0502020204030204" pitchFamily="34" charset="0"/>
                <a:ea typeface="Calibri" panose="020F0502020204030204" pitchFamily="34" charset="0"/>
                <a:cs typeface="Calibri" panose="020F0502020204030204" pitchFamily="34" charset="0"/>
              </a:rPr>
              <a:t>Anlass und Ziel der Ausschreibung</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dirty="0">
                <a:effectLst/>
                <a:latin typeface="Calibri" panose="020F0502020204030204" pitchFamily="34" charset="0"/>
                <a:ea typeface="Calibri" panose="020F0502020204030204" pitchFamily="34" charset="0"/>
                <a:cs typeface="Calibri" panose="020F0502020204030204" pitchFamily="34" charset="0"/>
              </a:rPr>
              <a: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dirty="0">
                <a:effectLst/>
                <a:latin typeface="Calibri" panose="020F0502020204030204" pitchFamily="34" charset="0"/>
                <a:ea typeface="Calibri" panose="020F0502020204030204" pitchFamily="34" charset="0"/>
                <a:cs typeface="Arial" panose="020B0604020202020204" pitchFamily="34" charset="0"/>
              </a:rPr>
              <a:t>„Ziel der Ausschreibung zum Verkauf der Liegenschaft ist die Entwicklung des Grundstücks mit einem Investor, der das Grundstück </a:t>
            </a:r>
            <a:r>
              <a:rPr lang="de-DE" sz="2400" u="sng" dirty="0">
                <a:effectLst/>
                <a:latin typeface="Calibri" panose="020F0502020204030204" pitchFamily="34" charset="0"/>
                <a:ea typeface="Calibri" panose="020F0502020204030204" pitchFamily="34" charset="0"/>
                <a:cs typeface="Arial" panose="020B0604020202020204" pitchFamily="34" charset="0"/>
              </a:rPr>
              <a:t>zum Zwecke eines gemeinschaftsorientierten Wohnprojektes</a:t>
            </a:r>
            <a:r>
              <a:rPr lang="de-DE" sz="2400" dirty="0">
                <a:effectLst/>
                <a:latin typeface="Calibri" panose="020F0502020204030204" pitchFamily="34" charset="0"/>
                <a:ea typeface="Calibri" panose="020F0502020204030204" pitchFamily="34" charset="0"/>
                <a:cs typeface="Arial" panose="020B0604020202020204" pitchFamily="34" charset="0"/>
              </a:rPr>
              <a:t> unter dem Stichwort: „Nachbarschaftliches Wohnen zur Miete“ einer standortadäquaten Nutzung zuführt. </a:t>
            </a:r>
            <a:r>
              <a:rPr lang="de-DE" sz="2400" dirty="0">
                <a:effectLst/>
                <a:latin typeface="Calibri" panose="020F0502020204030204" pitchFamily="34" charset="0"/>
                <a:ea typeface="Calibri" panose="020F0502020204030204" pitchFamily="34" charset="0"/>
                <a:cs typeface="Calibri" panose="020F0502020204030204" pitchFamily="34" charset="0"/>
              </a:rPr>
              <a:t>... Mit Blick auf einen partizipativen Dialog- und Planungsprozess wird auf Seiten des Investors Akzeptanz für einen erhöhten Abstimmungsbedarf sowie Kooperationsbereitschaft hinsichtlich zielgerichtet einzubindender mitwirkender Akteure    (Bewohnergemeinschaft, Architekturbüro, Projektmoderation) vorausgesetzt.“</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4396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8221E4C-350C-4927-BB0D-8A05645EBACA}"/>
              </a:ext>
            </a:extLst>
          </p:cNvPr>
          <p:cNvPicPr>
            <a:picLocks noChangeAspect="1"/>
          </p:cNvPicPr>
          <p:nvPr/>
        </p:nvPicPr>
        <p:blipFill>
          <a:blip r:embed="rId2"/>
          <a:stretch>
            <a:fillRect/>
          </a:stretch>
        </p:blipFill>
        <p:spPr>
          <a:xfrm>
            <a:off x="2286000" y="571500"/>
            <a:ext cx="5781230" cy="4335923"/>
          </a:xfrm>
          <a:prstGeom prst="rect">
            <a:avLst/>
          </a:prstGeom>
        </p:spPr>
      </p:pic>
      <p:sp>
        <p:nvSpPr>
          <p:cNvPr id="4" name="Textfeld 3">
            <a:extLst>
              <a:ext uri="{FF2B5EF4-FFF2-40B4-BE49-F238E27FC236}">
                <a16:creationId xmlns:a16="http://schemas.microsoft.com/office/drawing/2014/main" id="{155CF2BF-B5C3-6306-55BC-A6B9666157D4}"/>
              </a:ext>
            </a:extLst>
          </p:cNvPr>
          <p:cNvSpPr txBox="1"/>
          <p:nvPr/>
        </p:nvSpPr>
        <p:spPr>
          <a:xfrm>
            <a:off x="2303091" y="5383850"/>
            <a:ext cx="6413619" cy="2246769"/>
          </a:xfrm>
          <a:prstGeom prst="rect">
            <a:avLst/>
          </a:prstGeom>
          <a:noFill/>
        </p:spPr>
        <p:txBody>
          <a:bodyPr wrap="square" rtlCol="0">
            <a:spAutoFit/>
          </a:bodyPr>
          <a:lstStyle/>
          <a:p>
            <a:r>
              <a:rPr lang="de-DE" sz="2800" dirty="0"/>
              <a:t>Vielen Dank für eure Aufmerksamkeit. </a:t>
            </a:r>
          </a:p>
          <a:p>
            <a:r>
              <a:rPr lang="de-DE" sz="2800" dirty="0"/>
              <a:t>								</a:t>
            </a:r>
          </a:p>
          <a:p>
            <a:r>
              <a:rPr lang="de-DE" sz="2800" dirty="0"/>
              <a:t>											</a:t>
            </a:r>
          </a:p>
        </p:txBody>
      </p:sp>
    </p:spTree>
    <p:extLst>
      <p:ext uri="{BB962C8B-B14F-4D97-AF65-F5344CB8AC3E}">
        <p14:creationId xmlns:p14="http://schemas.microsoft.com/office/powerpoint/2010/main" val="377278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F69AEB5-9548-60C3-9ED8-DA8BE2D877AD}"/>
              </a:ext>
            </a:extLst>
          </p:cNvPr>
          <p:cNvSpPr txBox="1"/>
          <p:nvPr/>
        </p:nvSpPr>
        <p:spPr>
          <a:xfrm>
            <a:off x="623843" y="760576"/>
            <a:ext cx="10878796" cy="3416320"/>
          </a:xfrm>
          <a:prstGeom prst="rect">
            <a:avLst/>
          </a:prstGeom>
          <a:noFill/>
        </p:spPr>
        <p:txBody>
          <a:bodyPr wrap="square">
            <a:spAutoFit/>
          </a:bodyPr>
          <a:lstStyle/>
          <a:p>
            <a:r>
              <a:rPr lang="de-DE" sz="2400" b="1" dirty="0">
                <a:solidFill>
                  <a:srgbClr val="000000"/>
                </a:solidFill>
                <a:effectLst/>
                <a:latin typeface="Calibri" panose="020F0502020204030204" pitchFamily="34" charset="0"/>
                <a:ea typeface="Calibri" panose="020F0502020204030204" pitchFamily="34" charset="0"/>
              </a:rPr>
              <a:t>Projektentwicklung </a:t>
            </a:r>
            <a:endParaRPr lang="de-DE" sz="2400" dirty="0">
              <a:solidFill>
                <a:srgbClr val="000000"/>
              </a:solidFill>
              <a:effectLst/>
              <a:latin typeface="Arial" panose="020B0604020202020204" pitchFamily="34" charset="0"/>
              <a:ea typeface="Calibri" panose="020F0502020204030204" pitchFamily="34" charset="0"/>
            </a:endParaRPr>
          </a:p>
          <a:p>
            <a:r>
              <a:rPr lang="de-DE" sz="2400" dirty="0">
                <a:effectLst/>
                <a:latin typeface="Calibri" panose="020F0502020204030204" pitchFamily="34" charset="0"/>
                <a:ea typeface="Calibri" panose="020F0502020204030204" pitchFamily="34" charset="0"/>
                <a:cs typeface="Calibri" panose="020F0502020204030204" pitchFamily="34" charset="0"/>
              </a:rPr>
              <a: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dirty="0">
                <a:effectLst/>
                <a:latin typeface="Calibri" panose="020F0502020204030204" pitchFamily="34" charset="0"/>
                <a:ea typeface="Calibri" panose="020F0502020204030204" pitchFamily="34" charset="0"/>
                <a:cs typeface="Calibri" panose="020F0502020204030204" pitchFamily="34" charset="0"/>
              </a:rPr>
              <a:t>„In der Planungs- und Umsetzungsphase geht es darum, gemeinsam mit der Be-</a:t>
            </a:r>
            <a:r>
              <a:rPr lang="de-DE" sz="2400" dirty="0" err="1">
                <a:effectLst/>
                <a:latin typeface="Calibri" panose="020F0502020204030204" pitchFamily="34" charset="0"/>
                <a:ea typeface="Calibri" panose="020F0502020204030204" pitchFamily="34" charset="0"/>
                <a:cs typeface="Calibri" panose="020F0502020204030204" pitchFamily="34" charset="0"/>
              </a:rPr>
              <a:t>wohnergemeinschaft</a:t>
            </a:r>
            <a:r>
              <a:rPr lang="de-DE" sz="2400" dirty="0">
                <a:effectLst/>
                <a:latin typeface="Calibri" panose="020F0502020204030204" pitchFamily="34" charset="0"/>
                <a:ea typeface="Calibri" panose="020F0502020204030204" pitchFamily="34" charset="0"/>
                <a:cs typeface="Calibri" panose="020F0502020204030204" pitchFamily="34" charset="0"/>
              </a:rPr>
              <a:t> unter den Zielsetzungen und Inhalten des Konzepts die baulichen Wohn- und Nutzungsqualitäten zu konkretisieren. Dabei gilt es, unter unterschiedlichen Erwartungen und Interessen aller Beteiligten zu tragfähigen Entscheidungen und finanzierbaren Ergebnissen zu gelangen. Ansätze und Spielräume der Mitbestimmung und -gestaltung durch die künftige Nutzergruppe sollten bereits früh und eindeutig kommuniziert werden.“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2447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C8463D5-1513-E944-B242-5EA94CA6E5AE}"/>
              </a:ext>
            </a:extLst>
          </p:cNvPr>
          <p:cNvSpPr txBox="1"/>
          <p:nvPr/>
        </p:nvSpPr>
        <p:spPr>
          <a:xfrm>
            <a:off x="767697" y="722572"/>
            <a:ext cx="10656606" cy="5632311"/>
          </a:xfrm>
          <a:prstGeom prst="rect">
            <a:avLst/>
          </a:prstGeom>
          <a:noFill/>
        </p:spPr>
        <p:txBody>
          <a:bodyPr wrap="square">
            <a:spAutoFit/>
          </a:bodyPr>
          <a:lstStyle/>
          <a:p>
            <a:r>
              <a:rPr lang="de-DE" sz="2400" b="1" dirty="0">
                <a:solidFill>
                  <a:srgbClr val="000000"/>
                </a:solidFill>
                <a:effectLst/>
                <a:latin typeface="Calibri" panose="020F0502020204030204" pitchFamily="34" charset="0"/>
                <a:ea typeface="Calibri" panose="020F0502020204030204" pitchFamily="34" charset="0"/>
              </a:rPr>
              <a:t>Energetische / ökologische / technische Anforderungen </a:t>
            </a:r>
            <a:endParaRPr lang="de-DE" sz="2400" dirty="0">
              <a:solidFill>
                <a:srgbClr val="000000"/>
              </a:solidFill>
              <a:effectLst/>
              <a:latin typeface="Arial" panose="020B0604020202020204" pitchFamily="34" charset="0"/>
              <a:ea typeface="Calibri" panose="020F0502020204030204" pitchFamily="34" charset="0"/>
            </a:endParaRPr>
          </a:p>
          <a:p>
            <a:r>
              <a:rPr lang="de-DE" sz="2400" dirty="0">
                <a:solidFill>
                  <a:srgbClr val="000000"/>
                </a:solidFill>
                <a:effectLst/>
                <a:latin typeface="Calibri" panose="020F0502020204030204" pitchFamily="34" charset="0"/>
                <a:ea typeface="Calibri" panose="020F0502020204030204" pitchFamily="34" charset="0"/>
              </a:rPr>
              <a:t>...</a:t>
            </a:r>
            <a:endParaRPr lang="de-DE" sz="2400" dirty="0">
              <a:solidFill>
                <a:srgbClr val="000000"/>
              </a:solidFill>
              <a:effectLst/>
              <a:latin typeface="Arial" panose="020B0604020202020204" pitchFamily="34" charset="0"/>
              <a:ea typeface="Calibri" panose="020F0502020204030204" pitchFamily="34" charset="0"/>
            </a:endParaRPr>
          </a:p>
          <a:p>
            <a:r>
              <a:rPr lang="de-DE" sz="2400" dirty="0">
                <a:solidFill>
                  <a:srgbClr val="000000"/>
                </a:solidFill>
                <a:effectLst/>
                <a:latin typeface="Calibri" panose="020F0502020204030204" pitchFamily="34" charset="0"/>
                <a:ea typeface="Calibri" panose="020F0502020204030204" pitchFamily="34" charset="0"/>
              </a:rPr>
              <a:t>„Zur Umsetzung energetischer Standards ist ... folgender ökologischer Standard einzuhalten: Der spezifische auf die Wärme übertragende Umfassungsfläche bezogene Transmissionswärmeverlust muss den Wert des Referenzgebäudes gleicher Geometrie, Nettogrundfläche und Ausrichtung gemäß Energieeinsparverordnung (EnEV) vom 18.11.2013 um 35 % unterschreiten. </a:t>
            </a:r>
            <a:endParaRPr lang="de-DE" sz="2400" dirty="0">
              <a:solidFill>
                <a:srgbClr val="000000"/>
              </a:solidFill>
              <a:effectLst/>
              <a:latin typeface="Arial" panose="020B0604020202020204" pitchFamily="34" charset="0"/>
              <a:ea typeface="Calibri" panose="020F0502020204030204" pitchFamily="34" charset="0"/>
            </a:endParaRPr>
          </a:p>
          <a:p>
            <a:r>
              <a:rPr lang="de-DE" sz="2400" dirty="0">
                <a:solidFill>
                  <a:srgbClr val="000000"/>
                </a:solidFill>
                <a:effectLst/>
                <a:latin typeface="Calibri" panose="020F0502020204030204" pitchFamily="34" charset="0"/>
                <a:ea typeface="Calibri" panose="020F0502020204030204" pitchFamily="34" charset="0"/>
              </a:rPr>
              <a:t>Ferner sind beim Neu- oder Umbau des/r Gebäude/s generell umweltfreundliche Baustoffe und Materialien zu verwenden und FCKW- und HFCKW-haltige Baumaterialien sowie Tropenholz nicht und PVC-haltige Baumaterialien nur eingeschränkt, d.h. nur insoweit zu verwenden, soweit gleichwertige Ersatzstoffe nicht zur Verfügung stehen. Davon ausgenommen sind PVC-haltige Baumaterialien wie Elektrokabel, Kunststoffrohre und Kunststofffenster. </a:t>
            </a:r>
            <a:endParaRPr lang="de-DE" sz="2400" dirty="0">
              <a:solidFill>
                <a:srgbClr val="000000"/>
              </a:solidFill>
              <a:effectLst/>
              <a:latin typeface="Arial" panose="020B0604020202020204" pitchFamily="34" charset="0"/>
              <a:ea typeface="Calibri" panose="020F0502020204030204" pitchFamily="34" charset="0"/>
            </a:endParaRPr>
          </a:p>
          <a:p>
            <a:r>
              <a:rPr lang="de-DE" sz="2400" dirty="0">
                <a:solidFill>
                  <a:srgbClr val="000000"/>
                </a:solidFill>
                <a:effectLst/>
                <a:latin typeface="Calibri" panose="020F0502020204030204" pitchFamily="34" charset="0"/>
                <a:ea typeface="Calibri" panose="020F0502020204030204" pitchFamily="34" charset="0"/>
              </a:rPr>
              <a:t>Zur Versorgung der Gebäude mit Heizwärme und Warmwasser sind diese an das Fernwärmenetz der Stadtwerke Münster GmbH anzuschließen.“ </a:t>
            </a:r>
            <a:endParaRPr lang="de-DE" sz="24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347735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A7DEB8-892D-C6B1-A9A1-F21B5F78835E}"/>
              </a:ext>
            </a:extLst>
          </p:cNvPr>
          <p:cNvSpPr txBox="1"/>
          <p:nvPr/>
        </p:nvSpPr>
        <p:spPr>
          <a:xfrm>
            <a:off x="605328" y="521292"/>
            <a:ext cx="10981344" cy="5940088"/>
          </a:xfrm>
          <a:prstGeom prst="rect">
            <a:avLst/>
          </a:prstGeom>
          <a:noFill/>
        </p:spPr>
        <p:txBody>
          <a:bodyPr wrap="square">
            <a:spAutoFit/>
          </a:bodyPr>
          <a:lstStyle/>
          <a:p>
            <a:r>
              <a:rPr lang="de-DE" sz="2000" b="1" dirty="0">
                <a:solidFill>
                  <a:srgbClr val="000000"/>
                </a:solidFill>
                <a:effectLst/>
                <a:latin typeface="Calibri" panose="020F0502020204030204" pitchFamily="34" charset="0"/>
                <a:ea typeface="Calibri" panose="020F0502020204030204" pitchFamily="34" charset="0"/>
              </a:rPr>
              <a:t>Nutzungs- und Planungsvorgaben </a:t>
            </a:r>
            <a:endParaRPr lang="de-DE" sz="2000" dirty="0">
              <a:solidFill>
                <a:srgbClr val="000000"/>
              </a:solidFill>
              <a:effectLst/>
              <a:latin typeface="Arial" panose="020B0604020202020204" pitchFamily="34" charset="0"/>
              <a:ea typeface="Calibri" panose="020F0502020204030204" pitchFamily="34" charset="0"/>
            </a:endParaRPr>
          </a:p>
          <a:p>
            <a:r>
              <a:rPr lang="de-DE" sz="2000" dirty="0">
                <a:solidFill>
                  <a:srgbClr val="000000"/>
                </a:solidFill>
                <a:effectLst/>
                <a:latin typeface="Calibri" panose="020F0502020204030204" pitchFamily="34" charset="0"/>
                <a:ea typeface="Calibri" panose="020F0502020204030204" pitchFamily="34" charset="0"/>
              </a:rPr>
              <a:t>„Das Grundstück ist unter Berücksichtigung der Festsetzungen des Bebauungsplanes zugunsten einer gemeinschaftlichen Wohnform mit Miet- oder Genossenschaftswohnungen zu bebauen. </a:t>
            </a:r>
            <a:endParaRPr lang="de-DE" sz="2000" dirty="0">
              <a:solidFill>
                <a:srgbClr val="000000"/>
              </a:solidFill>
              <a:effectLst/>
              <a:latin typeface="Arial" panose="020B0604020202020204" pitchFamily="34" charset="0"/>
              <a:ea typeface="Calibri" panose="020F0502020204030204" pitchFamily="34" charset="0"/>
            </a:endParaRPr>
          </a:p>
          <a:p>
            <a:r>
              <a:rPr lang="de-DE" sz="2000" dirty="0">
                <a:solidFill>
                  <a:srgbClr val="000000"/>
                </a:solidFill>
                <a:effectLst/>
                <a:latin typeface="Calibri" panose="020F0502020204030204" pitchFamily="34" charset="0"/>
                <a:ea typeface="Calibri" panose="020F0502020204030204" pitchFamily="34" charset="0"/>
              </a:rPr>
              <a:t>Im Segment dieser „neuen“ Wohnform sollen nachgefragte, zukunftsweisende Wohnqualitäten zur Anmietung geschaffen werden. Damit zu verknüpfen ist die Option, dass künftige Nutzer unter gemeinschaftsorientierten Zielsetzungen und spezifischen Belangen dort eigenverantwortlich und selbstorganisiert agieren können. Art und Inhalte einer dahingehenden Projektnutzung durch eine organisierte Bewohnerschaft sind auf kooperativer Basis zu stärken und verbindlich zu vereinbaren. </a:t>
            </a:r>
            <a:endParaRPr lang="de-DE" sz="2000" dirty="0">
              <a:solidFill>
                <a:srgbClr val="000000"/>
              </a:solidFill>
              <a:effectLst/>
              <a:latin typeface="Arial" panose="020B0604020202020204" pitchFamily="34" charset="0"/>
              <a:ea typeface="Calibri" panose="020F0502020204030204" pitchFamily="34" charset="0"/>
            </a:endParaRPr>
          </a:p>
          <a:p>
            <a:r>
              <a:rPr lang="de-DE" sz="2000" dirty="0">
                <a:solidFill>
                  <a:srgbClr val="000000"/>
                </a:solidFill>
                <a:effectLst/>
                <a:latin typeface="Calibri" panose="020F0502020204030204" pitchFamily="34" charset="0"/>
                <a:ea typeface="Calibri" panose="020F0502020204030204" pitchFamily="34" charset="0"/>
              </a:rPr>
              <a:t>Projekte zugunsten von Wohngemeinschaften zeichnen sich aus durch Architekturkonzepte, die innovative Wohnqualitäten hervorbringen und das Stadtbild bereichern. Charakteristisch dafür ist ein Objekt mit mehreren abgeschlossenen Wohnungen und gemeinschaftlich nutzbaren Räumen bzw. Freiflächen, die an den vom Bewerber angestrebten Projektzielen und Nutzerstrukturen ausgerichtet sein sollen. Der Umstand, dass die künftige Bewohnerschaft mitwirkt und formuliert, wie sie als Gemeinschaft an diesem Standort wohnen möchte, ermöglicht neue Wohnformen, die auf die Bedürfnisse jetziger und kommender Generationen eingehen. </a:t>
            </a:r>
            <a:endParaRPr lang="de-DE" sz="2000" dirty="0">
              <a:solidFill>
                <a:srgbClr val="000000"/>
              </a:solidFill>
              <a:effectLst/>
              <a:latin typeface="Arial" panose="020B0604020202020204" pitchFamily="34" charset="0"/>
              <a:ea typeface="Calibri" panose="020F0502020204030204" pitchFamily="34" charset="0"/>
            </a:endParaRPr>
          </a:p>
          <a:p>
            <a:r>
              <a:rPr lang="de-DE" sz="2000" dirty="0">
                <a:solidFill>
                  <a:srgbClr val="000000"/>
                </a:solidFill>
                <a:effectLst/>
                <a:latin typeface="Calibri" panose="020F0502020204030204" pitchFamily="34" charset="0"/>
                <a:ea typeface="Calibri" panose="020F0502020204030204" pitchFamily="34" charset="0"/>
              </a:rPr>
              <a:t>Mindestens 30 % der möglichen Nettowohnfläche sind im öffentlich geförderten Wohnungsbau zu errichten, davon mindestens 70 % für Haushalte der Einkommensgruppe „A“. </a:t>
            </a:r>
            <a:endParaRPr lang="de-DE" sz="2000" dirty="0">
              <a:solidFill>
                <a:srgbClr val="000000"/>
              </a:solidFill>
              <a:effectLst/>
              <a:latin typeface="Arial" panose="020B0604020202020204" pitchFamily="34" charset="0"/>
              <a:ea typeface="Calibri" panose="020F0502020204030204" pitchFamily="34" charset="0"/>
            </a:endParaRPr>
          </a:p>
          <a:p>
            <a:r>
              <a:rPr lang="de-DE" sz="2000" dirty="0">
                <a:effectLst/>
                <a:latin typeface="Calibri" panose="020F0502020204030204" pitchFamily="34" charset="0"/>
                <a:ea typeface="Calibri" panose="020F0502020204030204" pitchFamily="34" charset="0"/>
                <a:cs typeface="Calibri" panose="020F0502020204030204" pitchFamily="34" charset="0"/>
              </a:rPr>
              <a:t>Das gesamte Wohnungsangebot ist barrierefrei mindestens nach Anlage 1 Ziff. 1.2 Wohnraumförderungsbestimmungen NRW (WFB NRW 2016) zu errichten.“</a:t>
            </a:r>
            <a:endParaRPr lang="de-DE"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1571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3F44C1F-FF91-AC81-5F36-7180D998AC31}"/>
              </a:ext>
            </a:extLst>
          </p:cNvPr>
          <p:cNvSpPr txBox="1"/>
          <p:nvPr/>
        </p:nvSpPr>
        <p:spPr>
          <a:xfrm>
            <a:off x="846034" y="466554"/>
            <a:ext cx="10314774" cy="5899051"/>
          </a:xfrm>
          <a:prstGeom prst="rect">
            <a:avLst/>
          </a:prstGeom>
          <a:noFill/>
        </p:spPr>
        <p:txBody>
          <a:bodyPr wrap="square">
            <a:spAutoFit/>
          </a:bodyPr>
          <a:lstStyle/>
          <a:p>
            <a:r>
              <a:rPr lang="de-DE" sz="2400" b="1" u="sng" dirty="0">
                <a:effectLst/>
                <a:latin typeface="Calibri" panose="020F0502020204030204" pitchFamily="34" charset="0"/>
                <a:ea typeface="Calibri" panose="020F0502020204030204" pitchFamily="34" charset="0"/>
                <a:cs typeface="Arial" panose="020B0604020202020204" pitchFamily="34" charset="0"/>
              </a:rPr>
              <a:t>Konzept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Das Konzept, mit dem die </a:t>
            </a:r>
            <a:r>
              <a:rPr lang="de-DE" sz="2400" b="1" dirty="0" err="1">
                <a:effectLst/>
                <a:latin typeface="Calibri" panose="020F0502020204030204" pitchFamily="34" charset="0"/>
                <a:ea typeface="Calibri" panose="020F0502020204030204" pitchFamily="34" charset="0"/>
                <a:cs typeface="Arial" panose="020B0604020202020204" pitchFamily="34" charset="0"/>
              </a:rPr>
              <a:t>Czaykowski</a:t>
            </a:r>
            <a:r>
              <a:rPr lang="de-DE" sz="2400" b="1" dirty="0">
                <a:effectLst/>
                <a:latin typeface="Calibri" panose="020F0502020204030204" pitchFamily="34" charset="0"/>
                <a:ea typeface="Calibri" panose="020F0502020204030204" pitchFamily="34" charset="0"/>
                <a:cs typeface="Arial" panose="020B0604020202020204" pitchFamily="34" charset="0"/>
              </a:rPr>
              <a:t> &amp; Brun GmbH 2017 das Investoren Auswahlverfahren der Stadt Münster unter zuletzt acht Bewerbern gewonnen hat war:</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Der Entwurf des Architekturbüro (SCHMIDT-Planung aus Dorsten)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30+1 Wohnungen für Familien mit Kindern, für Singles, Senioren und Menschen mit Handicap </a:t>
            </a: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55% Sozialwohnungen mit Wohnberechtigungsschein A und  B</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45% freifinanzierte Wohnungen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Niedrige Anfangsmieten: pro m</a:t>
            </a:r>
            <a:r>
              <a:rPr lang="de-DE" sz="2400" b="1" baseline="30000" dirty="0">
                <a:effectLst/>
                <a:latin typeface="Calibri" panose="020F0502020204030204" pitchFamily="34" charset="0"/>
                <a:ea typeface="Calibri" panose="020F0502020204030204" pitchFamily="34" charset="0"/>
                <a:cs typeface="Arial" panose="020B0604020202020204" pitchFamily="34" charset="0"/>
              </a:rPr>
              <a:t>2</a:t>
            </a:r>
            <a:r>
              <a:rPr lang="de-DE" sz="2400" b="1" dirty="0">
                <a:effectLst/>
                <a:latin typeface="Calibri" panose="020F0502020204030204" pitchFamily="34" charset="0"/>
                <a:ea typeface="Calibri" panose="020F0502020204030204" pitchFamily="34" charset="0"/>
                <a:cs typeface="Arial" panose="020B0604020202020204" pitchFamily="34" charset="0"/>
              </a:rPr>
              <a:t> 6,80 € WBS A, 7,60 € WBS B, </a:t>
            </a:r>
          </a:p>
          <a:p>
            <a:pPr lvl="0">
              <a:lnSpc>
                <a:spcPct val="107000"/>
              </a:lnSpc>
            </a:pPr>
            <a:r>
              <a:rPr lang="de-DE" sz="2400" b="1" dirty="0">
                <a:latin typeface="Calibri" panose="020F0502020204030204" pitchFamily="34" charset="0"/>
                <a:ea typeface="Calibri" panose="020F0502020204030204" pitchFamily="34" charset="0"/>
                <a:cs typeface="Arial" panose="020B0604020202020204" pitchFamily="34" charset="0"/>
              </a:rPr>
              <a:t>     </a:t>
            </a:r>
            <a:r>
              <a:rPr lang="de-DE" sz="2400" b="1" dirty="0">
                <a:effectLst/>
                <a:latin typeface="Calibri" panose="020F0502020204030204" pitchFamily="34" charset="0"/>
                <a:ea typeface="Calibri" panose="020F0502020204030204" pitchFamily="34" charset="0"/>
                <a:cs typeface="Arial" panose="020B0604020202020204" pitchFamily="34" charset="0"/>
              </a:rPr>
              <a:t>9,90 € bei frei finanzierten Wohnungen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Alle Wohnungen behindertengerecht nach DIN 18040  (nicht rollstuhlgerecht)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Gemeinschaftsräume und Laubengänge als Begegnungsstätten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Gästezimmer mit Bad für Besucher</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Fahrradschuppen und Abstellbereiche für Fahrräder</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9431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C476FAC-FD5E-B37A-6F42-2E87FC1D4669}"/>
              </a:ext>
            </a:extLst>
          </p:cNvPr>
          <p:cNvSpPr txBox="1"/>
          <p:nvPr/>
        </p:nvSpPr>
        <p:spPr>
          <a:xfrm>
            <a:off x="589660" y="487109"/>
            <a:ext cx="10947162" cy="6002412"/>
          </a:xfrm>
          <a:prstGeom prst="rect">
            <a:avLst/>
          </a:prstGeom>
          <a:noFill/>
        </p:spPr>
        <p:txBody>
          <a:bodyPr wrap="square">
            <a:spAutoFit/>
          </a:bodyPr>
          <a:lstStyle/>
          <a:p>
            <a:pPr>
              <a:lnSpc>
                <a:spcPct val="107000"/>
              </a:lnSpc>
            </a:pPr>
            <a:r>
              <a:rPr lang="de-DE" sz="2400" b="1" u="sng" dirty="0">
                <a:effectLst/>
                <a:latin typeface="Calibri" panose="020F0502020204030204" pitchFamily="34" charset="0"/>
                <a:ea typeface="Calibri" panose="020F0502020204030204" pitchFamily="34" charset="0"/>
                <a:cs typeface="Arial" panose="020B0604020202020204" pitchFamily="34" charset="0"/>
              </a:rPr>
              <a:t>Konzept</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de-DE" sz="2400" b="1"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de-DE" sz="2400" b="1" dirty="0">
                <a:latin typeface="Calibri" panose="020F0502020204030204" pitchFamily="34" charset="0"/>
                <a:ea typeface="Calibri" panose="020F0502020204030204" pitchFamily="34" charset="0"/>
                <a:cs typeface="Arial" panose="020B0604020202020204" pitchFamily="34" charset="0"/>
              </a:rPr>
              <a:t>-    </a:t>
            </a:r>
            <a:r>
              <a:rPr lang="de-DE" sz="2400" b="1" dirty="0">
                <a:effectLst/>
                <a:latin typeface="Calibri" panose="020F0502020204030204" pitchFamily="34" charset="0"/>
                <a:ea typeface="Calibri" panose="020F0502020204030204" pitchFamily="34" charset="0"/>
                <a:cs typeface="Arial" panose="020B0604020202020204" pitchFamily="34" charset="0"/>
              </a:rPr>
              <a:t>Garten- Geräteschuppen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Waschraum zum Waschen und Trocknen von Wäsche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Werkraum</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Fitnessraum</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Ein Zusammenschluss aller Mieter in einem Verein mit einer Vereinssatzung</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Ein Kooperationsvertrag zwischen Verein und Vermieter</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Der Verein regelt die Verwaltung und Nutzung der Gemeinschaftsräume und -Flächen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Der Verein übernimmt die Reinigung, Pflege und Gestaltung der Außenanlagen (Ausnahmen sind die Glasflächen der Treppenaufgänge)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de-DE" sz="2400" b="1" dirty="0">
                <a:effectLst/>
                <a:latin typeface="Calibri" panose="020F0502020204030204" pitchFamily="34" charset="0"/>
                <a:ea typeface="Calibri" panose="020F0502020204030204" pitchFamily="34" charset="0"/>
                <a:cs typeface="Arial" panose="020B0604020202020204" pitchFamily="34" charset="0"/>
              </a:rPr>
              <a:t>Der Verein trifft die Auswahl für die Belegung der Wohnungen unter Berücksichtigung der gesetzlichen Vorgaben. (Der Vermieter hat ein eingeschränktes Vetorecht.)</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4795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800D07D-DB44-3521-086A-BBCE219367B4}"/>
              </a:ext>
            </a:extLst>
          </p:cNvPr>
          <p:cNvSpPr txBox="1"/>
          <p:nvPr/>
        </p:nvSpPr>
        <p:spPr>
          <a:xfrm>
            <a:off x="703604" y="444380"/>
            <a:ext cx="10784792" cy="6274475"/>
          </a:xfrm>
          <a:prstGeom prst="rect">
            <a:avLst/>
          </a:prstGeom>
          <a:noFill/>
        </p:spPr>
        <p:txBody>
          <a:bodyPr wrap="square">
            <a:spAutoFit/>
          </a:bodyPr>
          <a:lstStyle/>
          <a:p>
            <a:pPr>
              <a:lnSpc>
                <a:spcPct val="107000"/>
              </a:lnSpc>
              <a:spcAft>
                <a:spcPts val="800"/>
              </a:spcAft>
            </a:pPr>
            <a:r>
              <a:rPr lang="de-DE" sz="2400" b="1" u="sng" dirty="0">
                <a:effectLst/>
                <a:latin typeface="Calibri" panose="020F0502020204030204" pitchFamily="34" charset="0"/>
                <a:ea typeface="Calibri" panose="020F0502020204030204" pitchFamily="34" charset="0"/>
                <a:cs typeface="Arial" panose="020B0604020202020204" pitchFamily="34" charset="0"/>
              </a:rPr>
              <a:t>Daten und Fakten:</a:t>
            </a: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Ort:		Elisabeth-Hürten-Weg 3,  48163 Münster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Verein:		Mehr als Wohnen Mecklenbeck e.V. (</a:t>
            </a:r>
            <a:r>
              <a:rPr lang="de-DE" sz="2400" b="1" dirty="0" err="1">
                <a:effectLst/>
                <a:latin typeface="Calibri" panose="020F0502020204030204" pitchFamily="34" charset="0"/>
                <a:ea typeface="Calibri" panose="020F0502020204030204" pitchFamily="34" charset="0"/>
                <a:cs typeface="Arial" panose="020B0604020202020204" pitchFamily="34" charset="0"/>
              </a:rPr>
              <a:t>MaWoMe</a:t>
            </a:r>
            <a:r>
              <a:rPr lang="de-DE" sz="2400" b="1" dirty="0">
                <a:effectLst/>
                <a:latin typeface="Calibri" panose="020F0502020204030204" pitchFamily="34" charset="0"/>
                <a:ea typeface="Calibri" panose="020F0502020204030204" pitchFamily="34" charset="0"/>
                <a:cs typeface="Arial" panose="020B0604020202020204" pitchFamily="34" charset="0"/>
              </a:rPr>
              <a:t>)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Homepages: 	</a:t>
            </a:r>
            <a:r>
              <a:rPr lang="de-DE" sz="24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a:rPr>
              <a:t>www.mawome.de</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effectLst/>
                <a:latin typeface="Calibri" panose="020F0502020204030204" pitchFamily="34" charset="0"/>
                <a:ea typeface="Calibri" panose="020F0502020204030204" pitchFamily="34" charset="0"/>
                <a:cs typeface="Arial" panose="020B0604020202020204" pitchFamily="34" charset="0"/>
              </a:rPr>
              <a:t>Investoren: 	</a:t>
            </a:r>
            <a:r>
              <a:rPr lang="de-DE" sz="2400" b="1" dirty="0" err="1">
                <a:effectLst/>
                <a:latin typeface="Calibri" panose="020F0502020204030204" pitchFamily="34" charset="0"/>
                <a:ea typeface="Calibri" panose="020F0502020204030204" pitchFamily="34" charset="0"/>
                <a:cs typeface="Arial" panose="020B0604020202020204" pitchFamily="34" charset="0"/>
              </a:rPr>
              <a:t>Czaykowski</a:t>
            </a:r>
            <a:r>
              <a:rPr lang="de-DE" sz="2400" b="1" dirty="0">
                <a:effectLst/>
                <a:latin typeface="Calibri" panose="020F0502020204030204" pitchFamily="34" charset="0"/>
                <a:ea typeface="Calibri" panose="020F0502020204030204" pitchFamily="34" charset="0"/>
                <a:cs typeface="Arial" panose="020B0604020202020204" pitchFamily="34" charset="0"/>
              </a:rPr>
              <a:t> &amp; Brun GmbH, 46359 Heiden</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latin typeface="Calibri" panose="020F0502020204030204" pitchFamily="34" charset="0"/>
                <a:ea typeface="Calibri" panose="020F0502020204030204" pitchFamily="34" charset="0"/>
                <a:cs typeface="Arial" panose="020B0604020202020204" pitchFamily="34" charset="0"/>
              </a:rPr>
              <a:t>Daten		</a:t>
            </a:r>
            <a:r>
              <a:rPr lang="de-DE" sz="2400" b="1" dirty="0">
                <a:effectLst/>
                <a:latin typeface="Calibri" panose="020F0502020204030204" pitchFamily="34" charset="0"/>
                <a:ea typeface="Calibri" panose="020F0502020204030204" pitchFamily="34" charset="0"/>
                <a:cs typeface="Arial" panose="020B0604020202020204" pitchFamily="34" charset="0"/>
              </a:rPr>
              <a:t>Grundstücksfläche		: 2478m²</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Wohnfläche Gesamt		: 2049m²</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Wohnungsgrößen		: 36,3m² bis 116m²</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Sozialwohnungen		: 12 x WBS-A und 6 x WBS-B,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freifinanzierte Wohn.		: 13</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Energiestandard		: KfW 40+ </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Solarnutzung			: </a:t>
            </a:r>
            <a:r>
              <a:rPr lang="de-DE" sz="2400" b="1" dirty="0" err="1">
                <a:effectLst/>
                <a:latin typeface="Calibri" panose="020F0502020204030204" pitchFamily="34" charset="0"/>
                <a:ea typeface="Calibri" panose="020F0502020204030204" pitchFamily="34" charset="0"/>
                <a:cs typeface="Arial" panose="020B0604020202020204" pitchFamily="34" charset="0"/>
              </a:rPr>
              <a:t>MaWoMe</a:t>
            </a:r>
            <a:r>
              <a:rPr lang="de-DE" sz="2400" b="1" dirty="0">
                <a:effectLst/>
                <a:latin typeface="Calibri" panose="020F0502020204030204" pitchFamily="34" charset="0"/>
                <a:ea typeface="Calibri" panose="020F0502020204030204" pitchFamily="34" charset="0"/>
                <a:cs typeface="Arial" panose="020B0604020202020204" pitchFamily="34" charset="0"/>
              </a:rPr>
              <a:t> Sonne GbR (mit 99,85 kWp)</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GRZ Gebäude			: 0,41</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GRZ Gebäude + sonst. Flächen  : 0,58</a:t>
            </a:r>
            <a:endParaRPr lang="de-DE" sz="2400" dirty="0">
              <a:effectLst/>
              <a:latin typeface="Calibri" panose="020F0502020204030204" pitchFamily="34" charset="0"/>
              <a:ea typeface="Calibri" panose="020F0502020204030204" pitchFamily="34" charset="0"/>
              <a:cs typeface="Arial" panose="020B0604020202020204" pitchFamily="34" charset="0"/>
            </a:endParaRPr>
          </a:p>
          <a:p>
            <a:r>
              <a:rPr lang="de-DE" sz="2400" b="1" dirty="0">
                <a:effectLst/>
                <a:latin typeface="Calibri" panose="020F0502020204030204" pitchFamily="34" charset="0"/>
                <a:ea typeface="Calibri" panose="020F0502020204030204" pitchFamily="34" charset="0"/>
                <a:cs typeface="Arial" panose="020B0604020202020204" pitchFamily="34" charset="0"/>
              </a:rPr>
              <a:t>		Geschossanzahl		: 3</a:t>
            </a:r>
            <a:endParaRPr lang="de-DE"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03249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2043</Words>
  <Application>Microsoft Office PowerPoint</Application>
  <PresentationFormat>Breitbild</PresentationFormat>
  <Paragraphs>180</Paragraphs>
  <Slides>30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30</vt:i4>
      </vt:variant>
    </vt:vector>
  </HeadingPairs>
  <TitlesOfParts>
    <vt:vector size="35" baseType="lpstr">
      <vt:lpstr>Arial</vt:lpstr>
      <vt:lpstr>Calibri</vt:lpstr>
      <vt:lpstr>Calibri Light</vt:lpstr>
      <vt:lpstr>Times New Roman</vt:lpstr>
      <vt:lpstr>Office</vt:lpstr>
      <vt:lpstr>Wie willst du wohnen?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Unsere Altersstruktur bei MaWoMe: 38 Vereinsmitglieder, Altersdurchschnitt 58 Jahre. + 12 Kinder und Jugendliche.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 willst du wohnen?</dc:title>
  <dc:creator>Theo</dc:creator>
  <cp:lastModifiedBy>Friedbert Hölscher</cp:lastModifiedBy>
  <cp:revision>32</cp:revision>
  <dcterms:created xsi:type="dcterms:W3CDTF">2022-09-03T07:54:19Z</dcterms:created>
  <dcterms:modified xsi:type="dcterms:W3CDTF">2023-01-14T19:24:10Z</dcterms:modified>
</cp:coreProperties>
</file>